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6301" autoAdjust="0"/>
    <p:restoredTop sz="84689" autoAdjust="0"/>
  </p:normalViewPr>
  <p:slideViewPr>
    <p:cSldViewPr>
      <p:cViewPr varScale="1">
        <p:scale>
          <a:sx n="91" d="100"/>
          <a:sy n="91" d="100"/>
        </p:scale>
        <p:origin x="-211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381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custT="1"/>
      <dgm:spPr/>
      <dgm:t>
        <a:bodyPr/>
        <a:lstStyle/>
        <a:p>
          <a:r>
            <a:rPr lang="zh-TW" sz="4000" dirty="0" smtClean="0">
              <a:solidFill>
                <a:schemeClr val="bg1"/>
              </a:solidFill>
            </a:rPr>
            <a:t>プロセス</a:t>
          </a:r>
          <a:endParaRPr lang="en-US" sz="4000"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custT="1"/>
      <dgm:spPr/>
      <dgm:t>
        <a:bodyPr/>
        <a:lstStyle/>
        <a:p>
          <a:r>
            <a:rPr lang="zh-TW" sz="500" dirty="0" smtClean="0">
              <a:solidFill>
                <a:schemeClr val="bg1"/>
              </a:solidFill>
            </a:rPr>
            <a:t>ベースラインの設定</a:t>
          </a:r>
          <a:endParaRPr lang="en-US" sz="500"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custT="1"/>
      <dgm:spPr/>
      <dgm:t>
        <a:bodyPr/>
        <a:lstStyle/>
        <a:p>
          <a:r>
            <a:rPr lang="zh-TW" sz="800" dirty="0" smtClean="0">
              <a:solidFill>
                <a:schemeClr val="bg1"/>
              </a:solidFill>
            </a:rPr>
            <a:t>入力の修正</a:t>
          </a:r>
          <a:endParaRPr lang="en-US" sz="800"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custT="1"/>
      <dgm:spPr/>
      <dgm:t>
        <a:bodyPr/>
        <a:lstStyle/>
        <a:p>
          <a:r>
            <a:rPr lang="zh-TW" sz="700" smtClean="0">
              <a:solidFill>
                <a:schemeClr val="bg1"/>
              </a:solidFill>
            </a:rPr>
            <a:t>類似材料検索</a:t>
          </a:r>
          <a:endParaRPr lang="en-US" sz="700"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custT="1"/>
      <dgm:spPr/>
      <dgm:t>
        <a:bodyPr/>
        <a:lstStyle/>
        <a:p>
          <a:r>
            <a:rPr lang="zh-TW" sz="900" dirty="0" smtClean="0">
              <a:solidFill>
                <a:schemeClr val="bg1"/>
              </a:solidFill>
            </a:rPr>
            <a:t>設計の修正</a:t>
          </a:r>
          <a:endParaRPr lang="en-US" sz="900"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zh-TW" sz="4000" kern="1200" dirty="0" smtClean="0">
              <a:solidFill>
                <a:schemeClr val="bg1"/>
              </a:solidFill>
            </a:rPr>
            <a:t>プロセス</a:t>
          </a:r>
          <a:endParaRPr lang="en-US" sz="40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zh-TW" sz="500" kern="1200" dirty="0" smtClean="0">
              <a:solidFill>
                <a:schemeClr val="bg1"/>
              </a:solidFill>
            </a:rPr>
            <a:t>ベースラインの設定</a:t>
          </a:r>
          <a:endParaRPr lang="en-US" sz="5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zh-TW" sz="800" kern="1200" dirty="0" smtClean="0">
              <a:solidFill>
                <a:schemeClr val="bg1"/>
              </a:solidFill>
            </a:rPr>
            <a:t>入力の修正</a:t>
          </a:r>
          <a:endParaRPr lang="en-US" sz="8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zh-TW" sz="900" kern="1200" dirty="0" smtClean="0">
              <a:solidFill>
                <a:schemeClr val="bg1"/>
              </a:solidFill>
            </a:rPr>
            <a:t>設計の修正</a:t>
          </a:r>
          <a:endParaRPr lang="en-US" sz="9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zh-TW" sz="700" kern="1200" smtClean="0">
              <a:solidFill>
                <a:schemeClr val="bg1"/>
              </a:solidFill>
            </a:rPr>
            <a:t>類似材料検索</a:t>
          </a:r>
          <a:endParaRPr lang="en-US" sz="7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2/15/2010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ja-JP" altLang="en-US" smtClean="0"/>
              <a:t>マスター テキストの書式設定</a:t>
            </a:r>
            <a:endParaRPr lang="en-US" smtClean="0"/>
          </a:p>
          <a:p>
            <a:pPr lvl="1"/>
            <a:r>
              <a:rPr lang="ja-JP" altLang="en-US" smtClean="0"/>
              <a:t>第 </a:t>
            </a:r>
            <a:r>
              <a:rPr lang="en-US" altLang="ja-JP" smtClean="0"/>
              <a:t>2 </a:t>
            </a:r>
            <a:r>
              <a:rPr lang="ja-JP" altLang="en-US" smtClean="0"/>
              <a:t>レベル</a:t>
            </a:r>
            <a:endParaRPr lang="en-US" smtClean="0"/>
          </a:p>
          <a:p>
            <a:pPr lvl="2"/>
            <a:r>
              <a:rPr lang="ja-JP" altLang="en-US" smtClean="0"/>
              <a:t>第 </a:t>
            </a:r>
            <a:r>
              <a:rPr lang="en-US" altLang="ja-JP" smtClean="0"/>
              <a:t>3 </a:t>
            </a:r>
            <a:r>
              <a:rPr lang="ja-JP" altLang="en-US" smtClean="0"/>
              <a:t>レベル</a:t>
            </a:r>
            <a:endParaRPr lang="en-US" smtClean="0"/>
          </a:p>
          <a:p>
            <a:pPr lvl="3"/>
            <a:r>
              <a:rPr lang="ja-JP" altLang="en-US" smtClean="0"/>
              <a:t>第 </a:t>
            </a:r>
            <a:r>
              <a:rPr lang="en-US" altLang="ja-JP" smtClean="0"/>
              <a:t>4 </a:t>
            </a:r>
            <a:r>
              <a:rPr lang="ja-JP" altLang="en-US" smtClean="0"/>
              <a:t>レベル</a:t>
            </a:r>
            <a:endParaRPr lang="en-US" smtClean="0"/>
          </a:p>
          <a:p>
            <a:pPr lvl="4"/>
            <a:r>
              <a:rPr lang="ja-JP" altLang="en-US" smtClean="0"/>
              <a:t>第 </a:t>
            </a:r>
            <a:r>
              <a:rPr lang="en-US" altLang="ja-JP" smtClean="0"/>
              <a:t>5 </a:t>
            </a:r>
            <a:r>
              <a:rPr lang="ja-JP" altLang="en-US" smtClean="0"/>
              <a:t>レベル</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b="0" i="0" u="none" kern="1200" baseline="0">
        <a:solidFill>
          <a:srgbClr val="000000"/>
        </a:solidFill>
        <a:effectLst/>
        <a:latin typeface="Calibri"/>
        <a:ea typeface="ＭＳ Ｐゴシック"/>
        <a:cs typeface="+mn-cs"/>
      </a:defRPr>
    </a:lvl1pPr>
    <a:lvl2pPr marL="457200" algn="l" defTabSz="457200" rtl="0" eaLnBrk="1" latinLnBrk="0" hangingPunct="1">
      <a:defRPr sz="1200" b="0" i="0" u="none" kern="1200" baseline="0">
        <a:solidFill>
          <a:srgbClr val="000000"/>
        </a:solidFill>
        <a:effectLst/>
        <a:latin typeface="Calibri"/>
        <a:ea typeface="ＭＳ Ｐゴシック"/>
        <a:cs typeface="+mn-cs"/>
      </a:defRPr>
    </a:lvl2pPr>
    <a:lvl3pPr marL="914400" algn="l" defTabSz="457200" rtl="0" eaLnBrk="1" latinLnBrk="0" hangingPunct="1">
      <a:defRPr sz="1800" b="0" i="0" u="none" kern="1200" baseline="0">
        <a:solidFill>
          <a:srgbClr val="28288A"/>
        </a:solidFill>
        <a:effectLst/>
        <a:latin typeface="Arial"/>
        <a:ea typeface="ＭＳ Ｐゴシック"/>
        <a:cs typeface="+mn-cs"/>
      </a:defRPr>
    </a:lvl3pPr>
    <a:lvl4pPr marL="1371600" algn="l" defTabSz="457200" rtl="0" eaLnBrk="1" latinLnBrk="0" hangingPunct="1">
      <a:defRPr sz="1200" b="0" i="0" u="none" kern="1200" baseline="0">
        <a:solidFill>
          <a:srgbClr val="000000"/>
        </a:solidFill>
        <a:effectLst/>
        <a:latin typeface="Calibri"/>
        <a:ea typeface="ＭＳ Ｐゴシック"/>
        <a:cs typeface="+mn-cs"/>
      </a:defRPr>
    </a:lvl4pPr>
    <a:lvl5pPr marL="1828800" algn="l" defTabSz="457200" rtl="0" eaLnBrk="1" latinLnBrk="0" hangingPunct="1">
      <a:defRPr sz="1200" b="0" i="0" u="none" kern="1200" baseline="0">
        <a:solidFill>
          <a:srgbClr val="000000"/>
        </a:solidFill>
        <a:effectLst/>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ja-JP" smtClean="0"/>
              <a:t>kg </a:t>
            </a:r>
            <a:r>
              <a:rPr lang="ja-JP" altLang="en-US" smtClean="0"/>
              <a:t>窒素 </a:t>
            </a:r>
            <a:r>
              <a:rPr lang="en-US" altLang="ja-JP" smtClean="0"/>
              <a:t>(N) equivalent </a:t>
            </a:r>
            <a:r>
              <a:rPr lang="ja-JP" altLang="en-US" smtClean="0"/>
              <a:t>という単位でも測定されます</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ja-JP" smtClean="0"/>
              <a:t>LCA </a:t>
            </a:r>
            <a:r>
              <a:rPr lang="ja-JP" altLang="en-US" smtClean="0"/>
              <a:t>を実行するための基盤となるテクノロジは、ドイツのシュトゥットガルトの </a:t>
            </a:r>
            <a:r>
              <a:rPr lang="en-US" altLang="ja-JP" smtClean="0"/>
              <a:t>PE International </a:t>
            </a:r>
            <a:r>
              <a:rPr lang="ja-JP" altLang="en-US" smtClean="0"/>
              <a:t>が開発したものです。同社には、約 </a:t>
            </a:r>
            <a:r>
              <a:rPr lang="en-US" altLang="ja-JP" smtClean="0"/>
              <a:t>20 </a:t>
            </a:r>
            <a:r>
              <a:rPr lang="ja-JP" altLang="en-US" smtClean="0"/>
              <a:t>年間にわたるこの分野での幅広い経験があり、高い信頼性があります。</a:t>
            </a:r>
            <a:endParaRPr lang="en-US" dirty="0" smtClean="0"/>
          </a:p>
          <a:p>
            <a:endParaRPr lang="en-US" baseline="0" dirty="0" smtClean="0"/>
          </a:p>
          <a:p>
            <a:r>
              <a:rPr lang="en-US" altLang="zh-TW" smtClean="0"/>
              <a:t>ISO – </a:t>
            </a:r>
            <a:r>
              <a:rPr lang="zh-TW" altLang="en-US" smtClean="0"/>
              <a:t>国際標準化機構</a:t>
            </a:r>
            <a:r>
              <a:rPr lang="en-US" smtClean="0"/>
              <a:t>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ja-JP" altLang="en-US" sz="1200" kern="1200" smtClean="0">
                <a:solidFill>
                  <a:schemeClr val="tx1"/>
                </a:solidFill>
                <a:latin typeface="+mn-lt"/>
                <a:ea typeface="+mn-ea"/>
                <a:cs typeface="+mn-cs"/>
              </a:rPr>
              <a:t>製品が </a:t>
            </a:r>
            <a:r>
              <a:rPr lang="en-US" altLang="ja-JP" sz="1200" kern="1200" dirty="0" smtClean="0">
                <a:solidFill>
                  <a:schemeClr val="tx1"/>
                </a:solidFill>
                <a:latin typeface="+mn-lt"/>
                <a:ea typeface="+mn-ea"/>
                <a:cs typeface="+mn-cs"/>
              </a:rPr>
              <a:t>"</a:t>
            </a:r>
            <a:r>
              <a:rPr lang="ja-JP" altLang="en-US" sz="1200" kern="1200" smtClean="0">
                <a:solidFill>
                  <a:schemeClr val="tx1"/>
                </a:solidFill>
                <a:latin typeface="+mn-lt"/>
                <a:ea typeface="+mn-ea"/>
                <a:cs typeface="+mn-cs"/>
              </a:rPr>
              <a:t>どれだけ環境を配慮しているか</a:t>
            </a:r>
            <a:r>
              <a:rPr lang="en-US" altLang="ja-JP" sz="1200" kern="1200" dirty="0" smtClean="0">
                <a:solidFill>
                  <a:schemeClr val="tx1"/>
                </a:solidFill>
                <a:latin typeface="+mn-lt"/>
                <a:ea typeface="+mn-ea"/>
                <a:cs typeface="+mn-cs"/>
              </a:rPr>
              <a:t>" </a:t>
            </a:r>
            <a:r>
              <a:rPr lang="ja-JP" altLang="en-US" sz="1200" kern="1200" smtClean="0">
                <a:solidFill>
                  <a:schemeClr val="tx1"/>
                </a:solidFill>
                <a:latin typeface="+mn-lt"/>
                <a:ea typeface="+mn-ea"/>
                <a:cs typeface="+mn-cs"/>
              </a:rPr>
              <a:t>に、ますます多くの消費者が目を向けています。市場ではこの影響が大きくなってきており、多くの企業はこれをビジネスにとっての新しい未知の課題と考えています。環境に配慮した設計は、企業が製造する製品の環境影響を減らすために使用できる重要な戦略です。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altLang="ja-JP" sz="1200" kern="1200" dirty="0" err="1" smtClean="0">
                <a:solidFill>
                  <a:schemeClr val="tx1"/>
                </a:solidFill>
                <a:latin typeface="+mn-lt"/>
                <a:ea typeface="+mn-ea"/>
                <a:cs typeface="+mn-cs"/>
              </a:rPr>
              <a:t>SolidWorks</a:t>
            </a:r>
            <a:r>
              <a:rPr lang="en-US" altLang="ja-JP" sz="1200" kern="1200" dirty="0" smtClean="0">
                <a:solidFill>
                  <a:schemeClr val="tx1"/>
                </a:solidFill>
                <a:latin typeface="+mn-lt"/>
                <a:ea typeface="+mn-ea"/>
                <a:cs typeface="+mn-cs"/>
              </a:rPr>
              <a:t> Sustainability </a:t>
            </a:r>
            <a:r>
              <a:rPr lang="ja-JP" altLang="en-US" sz="1200" kern="1200" smtClean="0">
                <a:solidFill>
                  <a:schemeClr val="tx1"/>
                </a:solidFill>
                <a:latin typeface="+mn-lt"/>
                <a:ea typeface="+mn-ea"/>
                <a:cs typeface="+mn-cs"/>
              </a:rPr>
              <a:t>は、環境に配慮した設計を理解しやすく、簡単に使用できるものにするように作成されました。ダッシュボード、カスタマイズされたレポート、類似材料検索などの機能により、ユーザーは設計を簡単に改善し、成果を説得力のある方法で伝えることができます。これを非常に重要だと判断して、</a:t>
            </a:r>
            <a:r>
              <a:rPr lang="en-US" altLang="ja-JP" sz="1200" kern="1200" dirty="0" smtClean="0">
                <a:solidFill>
                  <a:schemeClr val="tx1"/>
                </a:solidFill>
                <a:latin typeface="+mn-lt"/>
                <a:ea typeface="+mn-ea"/>
                <a:cs typeface="+mn-cs"/>
              </a:rPr>
              <a:t>DS </a:t>
            </a:r>
            <a:r>
              <a:rPr lang="en-US" altLang="ja-JP" sz="1200" kern="1200" dirty="0" err="1" smtClean="0">
                <a:solidFill>
                  <a:schemeClr val="tx1"/>
                </a:solidFill>
                <a:latin typeface="+mn-lt"/>
                <a:ea typeface="+mn-ea"/>
                <a:cs typeface="+mn-cs"/>
              </a:rPr>
              <a:t>SolidWorks</a:t>
            </a:r>
            <a:r>
              <a:rPr lang="en-US" altLang="ja-JP" sz="1200" kern="1200" dirty="0" smtClean="0">
                <a:solidFill>
                  <a:schemeClr val="tx1"/>
                </a:solidFill>
                <a:latin typeface="+mn-lt"/>
                <a:ea typeface="+mn-ea"/>
                <a:cs typeface="+mn-cs"/>
              </a:rPr>
              <a:t> </a:t>
            </a:r>
            <a:r>
              <a:rPr lang="ja-JP" altLang="en-US" sz="1200" kern="1200" smtClean="0">
                <a:solidFill>
                  <a:schemeClr val="tx1"/>
                </a:solidFill>
                <a:latin typeface="+mn-lt"/>
                <a:ea typeface="+mn-ea"/>
                <a:cs typeface="+mn-cs"/>
              </a:rPr>
              <a:t>では、</a:t>
            </a:r>
            <a:r>
              <a:rPr lang="en-US" altLang="ja-JP" sz="1200" kern="1200" dirty="0" err="1" smtClean="0">
                <a:solidFill>
                  <a:schemeClr val="tx1"/>
                </a:solidFill>
                <a:latin typeface="+mn-lt"/>
                <a:ea typeface="+mn-ea"/>
                <a:cs typeface="+mn-cs"/>
              </a:rPr>
              <a:t>SolidWorks</a:t>
            </a:r>
            <a:r>
              <a:rPr lang="en-US" altLang="ja-JP" sz="1200" kern="1200" dirty="0" smtClean="0">
                <a:solidFill>
                  <a:schemeClr val="tx1"/>
                </a:solidFill>
                <a:latin typeface="+mn-lt"/>
                <a:ea typeface="+mn-ea"/>
                <a:cs typeface="+mn-cs"/>
              </a:rPr>
              <a:t> 2010 </a:t>
            </a:r>
            <a:r>
              <a:rPr lang="ja-JP" altLang="en-US" sz="1200" kern="1200" smtClean="0">
                <a:solidFill>
                  <a:schemeClr val="tx1"/>
                </a:solidFill>
                <a:latin typeface="+mn-lt"/>
                <a:ea typeface="+mn-ea"/>
                <a:cs typeface="+mn-cs"/>
              </a:rPr>
              <a:t>のすべてのシートに、これらの環境に配慮した設計機能のいくつかを含めました。</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baseline="30000" dirty="0" smtClean="0"/>
              <a:t>1</a:t>
            </a:r>
            <a:r>
              <a:rPr lang="en-US" dirty="0" smtClean="0"/>
              <a:t>SolidWorks Labs </a:t>
            </a:r>
            <a:r>
              <a:rPr lang="ja-JP" altLang="en-US" smtClean="0"/>
              <a:t>バージョンには、</a:t>
            </a:r>
            <a:r>
              <a:rPr lang="en-US" dirty="0" err="1" smtClean="0"/>
              <a:t>SolidWorks</a:t>
            </a:r>
            <a:r>
              <a:rPr lang="en-US" dirty="0" smtClean="0"/>
              <a:t> 2009 </a:t>
            </a:r>
            <a:r>
              <a:rPr lang="ja-JP" altLang="en-US" smtClean="0"/>
              <a:t>以降が必要です。</a:t>
            </a:r>
            <a:r>
              <a:rPr lang="en-US" dirty="0" err="1" smtClean="0"/>
              <a:t>SolidWorks</a:t>
            </a:r>
            <a:r>
              <a:rPr lang="en-US" dirty="0" smtClean="0"/>
              <a:t> Sustainability </a:t>
            </a:r>
            <a:r>
              <a:rPr lang="ja-JP" altLang="en-US" smtClean="0"/>
              <a:t>は </a:t>
            </a:r>
            <a:r>
              <a:rPr lang="en-US" dirty="0" err="1" smtClean="0"/>
              <a:t>SolidWorks</a:t>
            </a:r>
            <a:r>
              <a:rPr lang="en-US" dirty="0" smtClean="0"/>
              <a:t> Education Edition 2010-2011 </a:t>
            </a:r>
            <a:r>
              <a:rPr lang="ja-JP" altLang="en-US" smtClean="0"/>
              <a:t>に含まれる予定です。</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ja-JP" altLang="en-US" kern="1200" smtClean="0">
                <a:solidFill>
                  <a:schemeClr val="tx1"/>
                </a:solidFill>
                <a:latin typeface="Arial Rounded MT Bold" pitchFamily="34" charset="0"/>
              </a:rPr>
              <a:t>学生は、自分の設計の環境影響を学習、理解、改善、および伝達する必要があります。</a:t>
            </a:r>
            <a:endParaRPr lang="en-US" dirty="0" smtClean="0">
              <a:solidFill>
                <a:schemeClr val="tx1"/>
              </a:solidFill>
              <a:latin typeface="Arial" charset="0"/>
              <a:cs typeface="Arial" charset="0"/>
            </a:endParaRPr>
          </a:p>
          <a:p>
            <a:pPr>
              <a:defRPr/>
            </a:pPr>
            <a:endParaRPr lang="en-US" kern="1200" dirty="0" smtClean="0">
              <a:solidFill>
                <a:schemeClr val="tx1"/>
              </a:solidFill>
              <a:latin typeface="Arial Rounded MT Bold" pitchFamily="34" charset="0"/>
            </a:endParaRPr>
          </a:p>
          <a:p>
            <a:pPr>
              <a:defRPr/>
            </a:pPr>
            <a:r>
              <a:rPr lang="ja-JP" altLang="en-US" kern="1200" smtClean="0">
                <a:solidFill>
                  <a:schemeClr val="tx1"/>
                </a:solidFill>
                <a:latin typeface="Arial Rounded MT Bold" pitchFamily="34" charset="0"/>
              </a:rPr>
              <a:t>講師は、材料の選択や製造プロセスが環境にどのような影響を及ぼすかを理解させることができます。</a:t>
            </a:r>
            <a:r>
              <a:rPr lang="en-US" dirty="0" smtClean="0">
                <a:solidFill>
                  <a:schemeClr val="tx1"/>
                </a:solidFill>
                <a:latin typeface="Arial" charset="0"/>
                <a:cs typeface="Arial" charset="0"/>
              </a:rPr>
              <a:t> </a:t>
            </a:r>
          </a:p>
          <a:p>
            <a:pPr>
              <a:defRPr/>
            </a:pPr>
            <a:endParaRPr lang="en-US" kern="1200" dirty="0" smtClean="0">
              <a:solidFill>
                <a:schemeClr val="tx1"/>
              </a:solidFill>
              <a:latin typeface="Arial Rounded MT Bold" pitchFamily="34" charset="0"/>
            </a:endParaRPr>
          </a:p>
          <a:p>
            <a:pPr>
              <a:defRPr/>
            </a:pPr>
            <a:r>
              <a:rPr lang="ja-JP" altLang="en-US" kern="1200" smtClean="0">
                <a:solidFill>
                  <a:schemeClr val="tx1"/>
                </a:solidFill>
                <a:latin typeface="Arial Rounded MT Bold" pitchFamily="34" charset="0"/>
              </a:rPr>
              <a:t>指示に従い、設計およびテクノロジを社会的、環境的、および経済的な条件と組み合わせることができます</a:t>
            </a:r>
            <a:endParaRPr lang="en-US" dirty="0" smtClean="0">
              <a:solidFill>
                <a:schemeClr val="tx1"/>
              </a:solidFill>
              <a:latin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ja-JP" altLang="en-US" smtClean="0"/>
              <a:t>環境に配慮したエンジニアリングの定義 </a:t>
            </a:r>
            <a:r>
              <a:rPr lang="en-US" b="1" smtClean="0"/>
              <a:t>World</a:t>
            </a:r>
            <a:r>
              <a:rPr lang="en-US" smtClean="0"/>
              <a:t> </a:t>
            </a:r>
            <a:r>
              <a:rPr lang="en-US" b="1" smtClean="0"/>
              <a:t>Engineering</a:t>
            </a:r>
            <a:r>
              <a:rPr lang="en-US" smtClean="0"/>
              <a:t> </a:t>
            </a:r>
            <a:r>
              <a:rPr lang="en-US" b="1" smtClean="0"/>
              <a:t>Partnership</a:t>
            </a:r>
            <a:r>
              <a:rPr lang="en-US" smtClean="0"/>
              <a:t> for </a:t>
            </a:r>
            <a:r>
              <a:rPr lang="en-US" b="1" smtClean="0"/>
              <a:t>Sustainable</a:t>
            </a:r>
            <a:r>
              <a:rPr lang="en-US" smtClean="0"/>
              <a:t> </a:t>
            </a:r>
            <a:r>
              <a:rPr lang="en-US" b="1" smtClean="0"/>
              <a:t>Development</a:t>
            </a:r>
            <a:r>
              <a:rPr lang="en-US" smtClean="0"/>
              <a:t> (WEPSD、WFEO、FIDIC、</a:t>
            </a:r>
            <a:r>
              <a:rPr lang="ja-JP" altLang="en-US" smtClean="0"/>
              <a:t>および </a:t>
            </a:r>
            <a:r>
              <a:rPr lang="en-US" smtClean="0"/>
              <a:t>UATI </a:t>
            </a:r>
            <a:r>
              <a:rPr lang="ja-JP" altLang="en-US" smtClean="0"/>
              <a:t>の間の</a:t>
            </a:r>
            <a:r>
              <a:rPr lang="ja-JP" altLang="en-US" b="1" smtClean="0"/>
              <a:t>パートナーシップ</a:t>
            </a:r>
            <a:r>
              <a:rPr lang="en-US" altLang="ja-JP" smtClean="0"/>
              <a:t>)</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Hone ex</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smtClean="0"/>
              <a:t>製品の環境影響を、材料の調達から製品の製造、流通、使用、廃棄、リサイクル </a:t>
            </a:r>
            <a:r>
              <a:rPr lang="en-US" altLang="ja-JP" smtClean="0"/>
              <a:t>(</a:t>
            </a:r>
            <a:r>
              <a:rPr lang="ja-JP" altLang="en-US" smtClean="0"/>
              <a:t>これらは製品のライフサイクルを構成する各段階です</a:t>
            </a:r>
            <a:r>
              <a:rPr lang="en-US" altLang="ja-JP" smtClean="0"/>
              <a:t>) </a:t>
            </a:r>
            <a:r>
              <a:rPr lang="ja-JP" altLang="en-US" smtClean="0"/>
              <a:t>に至るまで、定量的に評価するための方法です。</a:t>
            </a:r>
            <a:br>
              <a:rPr lang="ja-JP" altLang="en-US" smtClean="0"/>
            </a:br>
            <a:r>
              <a:rPr lang="en-US" altLang="ja-JP" smtClean="0"/>
              <a:t>LCA </a:t>
            </a:r>
            <a:r>
              <a:rPr lang="ja-JP" altLang="en-US" smtClean="0"/>
              <a:t>は、ライフサイクル全体にわたって製品が環境に及ぼす影響を評価して、リソースの使用効果を高め、マイナス要因を減らすプロセスです。製品またはその製品が実行するように設計されている機能のいずれか、および各段階の間での輸送における環境影響を調査するために使用できます。通常、</a:t>
            </a:r>
            <a:r>
              <a:rPr lang="en-US" altLang="ja-JP" smtClean="0"/>
              <a:t>LCA </a:t>
            </a:r>
            <a:r>
              <a:rPr lang="ja-JP" altLang="en-US" smtClean="0"/>
              <a:t>は </a:t>
            </a:r>
            <a:r>
              <a:rPr lang="en-US" altLang="ja-JP" smtClean="0"/>
              <a:t>"</a:t>
            </a:r>
            <a:r>
              <a:rPr lang="ja-JP" altLang="en-US" smtClean="0"/>
              <a:t>ライフサイクル全体</a:t>
            </a:r>
            <a:r>
              <a:rPr lang="en-US" altLang="ja-JP" smtClean="0"/>
              <a:t>" </a:t>
            </a:r>
            <a:r>
              <a:rPr lang="ja-JP" altLang="en-US" smtClean="0"/>
              <a:t>の解析を指します。</a:t>
            </a:r>
            <a:r>
              <a:rPr lang="en-US"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ja-JP" smtClean="0"/>
              <a:t>LCA </a:t>
            </a:r>
            <a:r>
              <a:rPr lang="ja-JP" altLang="en-US" smtClean="0"/>
              <a:t>の主な要素には次のものがあります。</a:t>
            </a:r>
            <a:r>
              <a:rPr lang="en-US" altLang="ja-JP" smtClean="0"/>
              <a:t>(1) </a:t>
            </a:r>
            <a:r>
              <a:rPr lang="ja-JP" altLang="en-US" smtClean="0"/>
              <a:t>関係する環境負荷 </a:t>
            </a:r>
            <a:r>
              <a:rPr lang="en-US" altLang="ja-JP" smtClean="0"/>
              <a:t>(</a:t>
            </a:r>
            <a:r>
              <a:rPr lang="ja-JP" altLang="en-US" smtClean="0"/>
              <a:t>使用されるエネルギーと材料、生成される排出物と廃棄物など</a:t>
            </a:r>
            <a:r>
              <a:rPr lang="en-US" altLang="ja-JP" smtClean="0"/>
              <a:t>) </a:t>
            </a:r>
            <a:r>
              <a:rPr lang="ja-JP" altLang="en-US" smtClean="0"/>
              <a:t>の識別と定量化、</a:t>
            </a:r>
            <a:r>
              <a:rPr lang="en-US" altLang="ja-JP" smtClean="0"/>
              <a:t>(2) </a:t>
            </a:r>
            <a:r>
              <a:rPr lang="ja-JP" altLang="en-US" smtClean="0"/>
              <a:t>これらの負荷の潜在的な環境影響の評価、および </a:t>
            </a:r>
            <a:r>
              <a:rPr lang="en-US" altLang="ja-JP" smtClean="0"/>
              <a:t>(3) </a:t>
            </a:r>
            <a:r>
              <a:rPr lang="ja-JP" altLang="en-US" smtClean="0"/>
              <a:t>これらの環境影響を減らすために使用できるオプションの評価。</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ja-JP" altLang="en-US" smtClean="0"/>
              <a:t>ライフサイクル アセスメントには、製品の二酸化炭素排出量、合計エネルギー消費量、酸性大気汚染、および水の富栄養化という </a:t>
            </a:r>
            <a:r>
              <a:rPr lang="en-US" altLang="ja-JP" smtClean="0"/>
              <a:t>4 </a:t>
            </a:r>
            <a:r>
              <a:rPr lang="ja-JP" altLang="en-US" smtClean="0"/>
              <a:t>つの主な環境影響の要因があります。</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ja-JP" altLang="en-US" smtClean="0"/>
              <a:t>再生不可能なエネルギー資源。石炭、石油、化石燃料など。</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ja-JP" altLang="en-US" smtClean="0"/>
              <a:t>雨水の酸性度の上昇を引き起こし、その結果、湖や土壌が酸性化します。</a:t>
            </a:r>
            <a:r>
              <a:rPr lang="en-US" smtClean="0"/>
              <a:t>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612780"/>
            <a:ext cx="7772400" cy="533400"/>
          </a:xfrm>
        </p:spPr>
        <p:txBody>
          <a:bodyPr/>
          <a:lstStyle>
            <a:lvl1pPr algn="r">
              <a:defRPr sz="2800" b="1" i="0" u="none" baseline="0">
                <a:solidFill>
                  <a:srgbClr val="28288A"/>
                </a:solidFill>
                <a:effectLst/>
                <a:latin typeface="Arial"/>
                <a:ea typeface="ＭＳ Ｐゴシック"/>
                <a:cs typeface="Arial" pitchFamily="34" charset="0"/>
              </a:defRPr>
            </a:lvl1pPr>
          </a:lstStyle>
          <a:p>
            <a:r>
              <a:rPr lang="ja-JP" altLang="en-US" smtClean="0"/>
              <a:t>マスター タイトルの書式設定</a:t>
            </a:r>
            <a:endParaRPr lang="en-US" dirty="0"/>
          </a:p>
        </p:txBody>
      </p:sp>
      <p:sp>
        <p:nvSpPr>
          <p:cNvPr id="3" name="Subtitle 2"/>
          <p:cNvSpPr>
            <a:spLocks noGrp="1"/>
          </p:cNvSpPr>
          <p:nvPr>
            <p:ph type="subTitle" idx="1" hasCustomPrompt="1"/>
          </p:nvPr>
        </p:nvSpPr>
        <p:spPr>
          <a:xfrm>
            <a:off x="2514600" y="2209800"/>
            <a:ext cx="6400800" cy="381000"/>
          </a:xfrm>
        </p:spPr>
        <p:txBody>
          <a:bodyPr>
            <a:normAutofit/>
          </a:bodyPr>
          <a:lstStyle>
            <a:lvl1pPr marL="0" indent="0" algn="r">
              <a:buNone/>
              <a:defRPr sz="1800" b="0" i="0" u="none" baseline="0">
                <a:solidFill>
                  <a:srgbClr val="28288A"/>
                </a:solidFill>
                <a:effectLst/>
                <a:latin typeface="Arial"/>
                <a:ea typeface="ＭＳ Ｐゴシック"/>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a:xfrm>
            <a:off x="6781800" y="2661824"/>
            <a:ext cx="2133600" cy="233776"/>
          </a:xfrm>
          <a:prstGeom prst="rect">
            <a:avLst/>
          </a:prstGeom>
        </p:spPr>
        <p:txBody>
          <a:bodyPr/>
          <a:lstStyle>
            <a:lvl1pPr>
              <a:defRPr sz="1000"/>
            </a:lvl1pPr>
          </a:lstStyle>
          <a:p>
            <a:fld id="{F0CCA2AF-898B-4969-BA97-6AF8C52733E7}" type="datetimeFigureOut">
              <a:rPr lang="en-US" smtClean="0"/>
              <a:pPr/>
              <a:t>2/15/2010</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51241"/>
            <a:ext cx="2057400" cy="526855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751242"/>
            <a:ext cx="6019800" cy="52599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2/15/2010</a:t>
            </a:fld>
            <a:endParaRPr lang="en-US"/>
          </a:p>
        </p:txBody>
      </p:sp>
      <p:sp>
        <p:nvSpPr>
          <p:cNvPr id="5" name="Slide Number Placeholder 4"/>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48"/>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762000"/>
            <a:ext cx="511175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761999"/>
            <a:ext cx="5486400" cy="3965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48584"/>
            <a:ext cx="8458200" cy="458674"/>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88028" y="1281346"/>
            <a:ext cx="8229600" cy="4525963"/>
          </a:xfrm>
          <a:prstGeom prst="rect">
            <a:avLst/>
          </a:prstGeom>
        </p:spPr>
        <p:txBody>
          <a:bodyPr vert="horz" lIns="91440" tIns="45720" rIns="91440" bIns="45720" rtlCol="0">
            <a:normAutofit/>
          </a:bodyPr>
          <a:lstStyle/>
          <a:p>
            <a:pPr lvl="0"/>
            <a:r>
              <a:rPr lang="ja-JP" altLang="en-US" smtClean="0"/>
              <a:t>マスター テキストの書式設定</a:t>
            </a:r>
            <a:endParaRPr lang="en-US" smtClean="0"/>
          </a:p>
          <a:p>
            <a:pPr lvl="1"/>
            <a:r>
              <a:rPr lang="ja-JP" altLang="en-US" smtClean="0"/>
              <a:t>第 </a:t>
            </a:r>
            <a:r>
              <a:rPr lang="en-US" altLang="ja-JP" smtClean="0"/>
              <a:t>2 </a:t>
            </a:r>
            <a:r>
              <a:rPr lang="ja-JP" altLang="en-US" smtClean="0"/>
              <a:t>レベル</a:t>
            </a:r>
            <a:endParaRPr lang="en-US" smtClean="0"/>
          </a:p>
          <a:p>
            <a:pPr lvl="2"/>
            <a:r>
              <a:rPr lang="ja-JP" altLang="en-US" smtClean="0"/>
              <a:t>第 </a:t>
            </a:r>
            <a:r>
              <a:rPr lang="en-US" altLang="ja-JP" smtClean="0"/>
              <a:t>3 </a:t>
            </a:r>
            <a:r>
              <a:rPr lang="ja-JP" altLang="en-US" smtClean="0"/>
              <a:t>レベル</a:t>
            </a:r>
            <a:endParaRPr lang="en-US" smtClean="0"/>
          </a:p>
          <a:p>
            <a:pPr lvl="3"/>
            <a:r>
              <a:rPr lang="ja-JP" altLang="en-US" smtClean="0"/>
              <a:t>第 </a:t>
            </a:r>
            <a:r>
              <a:rPr lang="en-US" altLang="ja-JP" smtClean="0"/>
              <a:t>4 </a:t>
            </a:r>
            <a:r>
              <a:rPr lang="ja-JP" altLang="en-US" smtClean="0"/>
              <a:t>レベル</a:t>
            </a:r>
            <a:endParaRPr lang="en-US" smtClean="0"/>
          </a:p>
          <a:p>
            <a:pPr lvl="4"/>
            <a:r>
              <a:rPr lang="ja-JP" altLang="en-US" smtClean="0"/>
              <a:t>第 </a:t>
            </a:r>
            <a:r>
              <a:rPr lang="en-US" altLang="ja-JP" smtClean="0"/>
              <a:t>5 </a:t>
            </a:r>
            <a:r>
              <a:rPr lang="ja-JP" altLang="en-US" smtClean="0"/>
              <a:t>レベル</a:t>
            </a:r>
            <a:endParaRPr lang="en-US" dirty="0"/>
          </a:p>
        </p:txBody>
      </p:sp>
      <p:sp>
        <p:nvSpPr>
          <p:cNvPr id="6" name="Slide Number Placeholder 5"/>
          <p:cNvSpPr>
            <a:spLocks noGrp="1"/>
          </p:cNvSpPr>
          <p:nvPr>
            <p:ph type="sldNum" sz="quarter" idx="4"/>
          </p:nvPr>
        </p:nvSpPr>
        <p:spPr>
          <a:xfrm>
            <a:off x="6096000" y="6576132"/>
            <a:ext cx="474956" cy="201966"/>
          </a:xfrm>
          <a:prstGeom prst="rect">
            <a:avLst/>
          </a:prstGeom>
        </p:spPr>
        <p:txBody>
          <a:bodyPr vert="horz" lIns="91440" tIns="45720" rIns="91440" bIns="45720" rtlCol="0" anchor="ctr"/>
          <a:lstStyle>
            <a:lvl1pPr algn="r">
              <a:defRPr sz="800">
                <a:solidFill>
                  <a:schemeClr val="tx1">
                    <a:tint val="75000"/>
                  </a:schemeClr>
                </a:solidFill>
              </a:defRPr>
            </a:lvl1pPr>
          </a:lstStyle>
          <a:p>
            <a:fld id="{F0580517-B526-4FE4-BD6A-600BAD1886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b="1" i="0" u="none" kern="1200" baseline="0">
          <a:solidFill>
            <a:srgbClr val="28288A"/>
          </a:solidFill>
          <a:effectLst/>
          <a:latin typeface="Arial"/>
          <a:ea typeface="ＭＳ Ｐゴシック"/>
          <a:cs typeface="Arial" pitchFamily="34" charset="0"/>
        </a:defRPr>
      </a:lvl1pPr>
    </p:titleStyle>
    <p:bodyStyle>
      <a:lvl1pPr marL="342900" indent="-342900" algn="l" defTabSz="914400" rtl="0" eaLnBrk="1" latinLnBrk="0" hangingPunct="1">
        <a:spcBef>
          <a:spcPct val="20000"/>
        </a:spcBef>
        <a:buSzPct val="70000"/>
        <a:buFontTx/>
        <a:buBlip>
          <a:blip r:embed="rId14"/>
        </a:buBlip>
        <a:defRPr sz="2400" b="1" i="0" u="none" kern="1200" baseline="0">
          <a:solidFill>
            <a:srgbClr val="28288A"/>
          </a:solidFill>
          <a:effectLst/>
          <a:latin typeface="Arial"/>
          <a:ea typeface="ＭＳ Ｐゴシック"/>
          <a:cs typeface="Arial" pitchFamily="34" charset="0"/>
        </a:defRPr>
      </a:lvl1pPr>
      <a:lvl2pPr marL="742950" indent="-285750" algn="l" defTabSz="914400" rtl="0" eaLnBrk="1" latinLnBrk="0" hangingPunct="1">
        <a:spcBef>
          <a:spcPct val="20000"/>
        </a:spcBef>
        <a:buSzPct val="70000"/>
        <a:buFontTx/>
        <a:buBlip>
          <a:blip r:embed="rId15"/>
        </a:buBlip>
        <a:defRPr sz="2000" b="0" i="0" u="none" kern="1200" baseline="0">
          <a:solidFill>
            <a:srgbClr val="28288A"/>
          </a:solidFill>
          <a:effectLst/>
          <a:latin typeface="Arial"/>
          <a:ea typeface="ＭＳ Ｐゴシック"/>
          <a:cs typeface="Arial" pitchFamily="34" charset="0"/>
        </a:defRPr>
      </a:lvl2pPr>
      <a:lvl3pPr marL="1143000" indent="-228600" algn="l" defTabSz="914400" rtl="0" eaLnBrk="1" latinLnBrk="0" hangingPunct="1">
        <a:spcBef>
          <a:spcPct val="20000"/>
        </a:spcBef>
        <a:buSzPct val="70000"/>
        <a:buFontTx/>
        <a:buBlip>
          <a:blip r:embed="rId16"/>
        </a:buBlip>
        <a:defRPr sz="1800" b="0" i="0" u="none" kern="1200" baseline="0">
          <a:solidFill>
            <a:srgbClr val="28288A"/>
          </a:solidFill>
          <a:effectLst/>
          <a:latin typeface="Arial"/>
          <a:ea typeface="ＭＳ Ｐゴシック"/>
          <a:cs typeface="Arial" pitchFamily="34" charset="0"/>
        </a:defRPr>
      </a:lvl3pPr>
      <a:lvl4pPr marL="1600200" indent="-228600" algn="l" defTabSz="914400" rtl="0" eaLnBrk="1" latinLnBrk="0" hangingPunct="1">
        <a:spcBef>
          <a:spcPct val="20000"/>
        </a:spcBef>
        <a:buFont typeface="Arial" pitchFamily="34" charset="0"/>
        <a:buChar char="–"/>
        <a:defRPr sz="1600" b="0" i="0" u="none" kern="1200" baseline="0">
          <a:solidFill>
            <a:srgbClr val="28288A"/>
          </a:solidFill>
          <a:effectLst/>
          <a:latin typeface="Arial"/>
          <a:ea typeface="ＭＳ Ｐゴシック"/>
          <a:cs typeface="Arial" pitchFamily="34" charset="0"/>
        </a:defRPr>
      </a:lvl4pPr>
      <a:lvl5pPr marL="2057400" indent="-228600" algn="l" defTabSz="914400" rtl="0" eaLnBrk="1" latinLnBrk="0" hangingPunct="1">
        <a:spcBef>
          <a:spcPct val="20000"/>
        </a:spcBef>
        <a:buFont typeface="Wingdings" pitchFamily="2" charset="2"/>
        <a:buChar char="§"/>
        <a:defRPr sz="1600" b="0" i="0" u="none" kern="1200" baseline="0">
          <a:solidFill>
            <a:srgbClr val="28288A"/>
          </a:solidFill>
          <a:effectLst/>
          <a:latin typeface="Arial"/>
          <a:ea typeface="ＭＳ Ｐゴシック"/>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4.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SolidWorks Sustainability</a:t>
            </a:r>
            <a:endParaRPr lang="en-US" dirty="0"/>
          </a:p>
        </p:txBody>
      </p:sp>
      <p:sp>
        <p:nvSpPr>
          <p:cNvPr id="3" name="Subtitle 2"/>
          <p:cNvSpPr>
            <a:spLocks noGrp="1"/>
          </p:cNvSpPr>
          <p:nvPr>
            <p:ph type="subTitle" idx="1"/>
          </p:nvPr>
        </p:nvSpPr>
        <p:spPr>
          <a:xfrm>
            <a:off x="2514600" y="2209800"/>
            <a:ext cx="6400800" cy="1143000"/>
          </a:xfrm>
        </p:spPr>
        <p:txBody>
          <a:bodyPr>
            <a:normAutofit/>
          </a:bodyPr>
          <a:lstStyle/>
          <a:p>
            <a:r>
              <a:rPr lang="en-US" dirty="0" smtClean="0"/>
              <a:t> </a:t>
            </a:r>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水の富栄養化とは</a:t>
            </a:r>
            <a:r>
              <a:rPr lang="en-US" altLang="ja-JP" sz="2500" smtClean="0"/>
              <a:t>?</a:t>
            </a:r>
            <a:endParaRPr lang="en-US" sz="2500" dirty="0"/>
          </a:p>
        </p:txBody>
      </p:sp>
      <p:sp>
        <p:nvSpPr>
          <p:cNvPr id="3" name="Content Placeholder 2"/>
          <p:cNvSpPr>
            <a:spLocks noGrp="1"/>
          </p:cNvSpPr>
          <p:nvPr>
            <p:ph idx="1"/>
          </p:nvPr>
        </p:nvSpPr>
        <p:spPr/>
        <p:txBody>
          <a:bodyPr/>
          <a:lstStyle/>
          <a:p>
            <a:r>
              <a:rPr lang="ja-JP" altLang="en-US" smtClean="0"/>
              <a:t>過剰な栄養が水の生態系に供給されます。 </a:t>
            </a:r>
            <a:endParaRPr lang="en-US" dirty="0" smtClean="0"/>
          </a:p>
          <a:p>
            <a:r>
              <a:rPr lang="ja-JP" altLang="en-US" smtClean="0"/>
              <a:t>廃水や農業用肥料から流出する窒素 </a:t>
            </a:r>
            <a:r>
              <a:rPr lang="en-US" altLang="ja-JP" smtClean="0"/>
              <a:t>(N) </a:t>
            </a:r>
            <a:r>
              <a:rPr lang="ja-JP" altLang="en-US" smtClean="0"/>
              <a:t>およびリン （</a:t>
            </a:r>
            <a:r>
              <a:rPr lang="en-US" altLang="ja-JP" smtClean="0"/>
              <a:t>PO</a:t>
            </a:r>
            <a:r>
              <a:rPr lang="en-US" altLang="ja-JP" baseline="-25000" smtClean="0"/>
              <a:t>4</a:t>
            </a:r>
            <a:r>
              <a:rPr lang="ja-JP" altLang="en-US" smtClean="0"/>
              <a:t>） が原因で藻が大量発生すると、水から酸素が失われ、植物と水生生物の両方が死滅します。 </a:t>
            </a:r>
            <a:endParaRPr lang="en-US" dirty="0" smtClean="0"/>
          </a:p>
          <a:p>
            <a:r>
              <a:rPr lang="en-US" smtClean="0"/>
              <a:t>kg </a:t>
            </a:r>
            <a:r>
              <a:rPr lang="ja-JP" altLang="en-US" smtClean="0"/>
              <a:t>窒素 </a:t>
            </a:r>
            <a:r>
              <a:rPr lang="en-US" smtClean="0"/>
              <a:t>equivalent (PO</a:t>
            </a:r>
            <a:r>
              <a:rPr lang="en-US" baseline="-25000" smtClean="0"/>
              <a:t>4</a:t>
            </a:r>
            <a:r>
              <a:rPr lang="en-US" smtClean="0"/>
              <a:t>e) </a:t>
            </a:r>
            <a:r>
              <a:rPr lang="ja-JP" altLang="en-US" smtClean="0"/>
              <a:t>という単位で測定されます。</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ja-JP" altLang="en-US" smtClean="0"/>
              <a:t>参考資料</a:t>
            </a:r>
            <a:r>
              <a:rPr lang="en-US" smtClean="0"/>
              <a:t>   </a:t>
            </a:r>
            <a:endParaRPr lang="en-US" dirty="0"/>
          </a:p>
        </p:txBody>
      </p:sp>
      <p:sp>
        <p:nvSpPr>
          <p:cNvPr id="3" name="Content Placeholder 2"/>
          <p:cNvSpPr>
            <a:spLocks noGrp="1"/>
          </p:cNvSpPr>
          <p:nvPr>
            <p:ph idx="1"/>
          </p:nvPr>
        </p:nvSpPr>
        <p:spPr>
          <a:xfrm>
            <a:off x="688028" y="1281347"/>
            <a:ext cx="4645972" cy="3290654"/>
          </a:xfrm>
        </p:spPr>
        <p:txBody>
          <a:bodyPr>
            <a:normAutofit fontScale="62500" lnSpcReduction="20000"/>
          </a:bodyPr>
          <a:lstStyle/>
          <a:p>
            <a:r>
              <a:rPr lang="ja-JP" altLang="en-US" sz="2500" smtClean="0"/>
              <a:t>基盤となる </a:t>
            </a:r>
            <a:r>
              <a:rPr lang="en-US" sz="2500" dirty="0" smtClean="0"/>
              <a:t>LCA </a:t>
            </a:r>
            <a:r>
              <a:rPr lang="ja-JP" altLang="en-US" sz="2500" smtClean="0"/>
              <a:t>テクノロジ</a:t>
            </a:r>
            <a:r>
              <a:rPr lang="en-US" altLang="ja-JP" sz="2500" dirty="0" smtClean="0"/>
              <a:t>: </a:t>
            </a:r>
            <a:r>
              <a:rPr lang="en-US" sz="2500" dirty="0" smtClean="0"/>
              <a:t>PE International</a:t>
            </a:r>
            <a:r>
              <a:rPr lang="en-US" dirty="0" smtClean="0"/>
              <a:t> </a:t>
            </a:r>
          </a:p>
          <a:p>
            <a:pPr lvl="1"/>
            <a:r>
              <a:rPr lang="en-US" altLang="ja-JP" sz="2100" dirty="0" smtClean="0"/>
              <a:t>LCA </a:t>
            </a:r>
            <a:r>
              <a:rPr lang="ja-JP" altLang="en-US" sz="2100" smtClean="0"/>
              <a:t>に関する </a:t>
            </a:r>
            <a:r>
              <a:rPr lang="en-US" altLang="ja-JP" sz="2100" dirty="0" smtClean="0"/>
              <a:t>20 </a:t>
            </a:r>
            <a:r>
              <a:rPr lang="ja-JP" altLang="en-US" sz="2100" smtClean="0"/>
              <a:t>年の経験</a:t>
            </a:r>
            <a:endParaRPr lang="en-US" sz="2100" dirty="0" smtClean="0"/>
          </a:p>
          <a:p>
            <a:pPr lvl="1"/>
            <a:r>
              <a:rPr lang="en-US" altLang="ja-JP" sz="2100" dirty="0" smtClean="0"/>
              <a:t>LCA </a:t>
            </a:r>
            <a:r>
              <a:rPr lang="ja-JP" altLang="en-US" sz="2100" smtClean="0"/>
              <a:t>国際データベース</a:t>
            </a:r>
            <a:r>
              <a:rPr lang="en-US" dirty="0" smtClean="0"/>
              <a:t>  </a:t>
            </a:r>
          </a:p>
          <a:p>
            <a:pPr lvl="1"/>
            <a:r>
              <a:rPr lang="en-US" altLang="ja-JP" sz="2100" dirty="0" err="1" smtClean="0"/>
              <a:t>GaBi</a:t>
            </a:r>
            <a:r>
              <a:rPr lang="en-US" altLang="ja-JP" sz="2100" dirty="0" smtClean="0"/>
              <a:t> 4 – </a:t>
            </a:r>
            <a:r>
              <a:rPr lang="ja-JP" altLang="en-US" sz="2100" smtClean="0"/>
              <a:t>環境に配慮した製品のための優れたソフトウェア アプリケーション</a:t>
            </a:r>
            <a:endParaRPr lang="en-US" sz="2100" dirty="0" smtClean="0"/>
          </a:p>
          <a:p>
            <a:pPr lvl="1"/>
            <a:r>
              <a:rPr lang="en-US" sz="2100" dirty="0" smtClean="0"/>
              <a:t>www.pe-international.com</a:t>
            </a:r>
            <a:r>
              <a:rPr lang="en-US" dirty="0" smtClean="0"/>
              <a:t> </a:t>
            </a:r>
          </a:p>
          <a:p>
            <a:r>
              <a:rPr lang="ja-JP" altLang="en-US" sz="2500" smtClean="0"/>
              <a:t>国際 </a:t>
            </a:r>
            <a:r>
              <a:rPr lang="en-US" sz="2500" dirty="0" smtClean="0"/>
              <a:t>LCA </a:t>
            </a:r>
            <a:r>
              <a:rPr lang="ja-JP" altLang="en-US" sz="2500" smtClean="0"/>
              <a:t>標準</a:t>
            </a:r>
            <a:endParaRPr lang="en-US" sz="2500" dirty="0" smtClean="0"/>
          </a:p>
          <a:p>
            <a:pPr lvl="1"/>
            <a:r>
              <a:rPr lang="en-US" sz="2100" dirty="0" smtClean="0"/>
              <a:t>Environmental Management Life Cycle Assessment Principles and Framework (</a:t>
            </a:r>
            <a:r>
              <a:rPr lang="ja-JP" altLang="en-US" sz="2100" smtClean="0"/>
              <a:t>環境マネジメント </a:t>
            </a:r>
            <a:r>
              <a:rPr lang="en-US" altLang="ja-JP" sz="2100" dirty="0" smtClean="0"/>
              <a:t>- </a:t>
            </a:r>
            <a:r>
              <a:rPr lang="ja-JP" altLang="en-US" sz="2100" smtClean="0"/>
              <a:t>ライフサイクル アセスメント </a:t>
            </a:r>
            <a:r>
              <a:rPr lang="en-US" altLang="ja-JP" sz="2100" dirty="0" smtClean="0"/>
              <a:t>- </a:t>
            </a:r>
            <a:r>
              <a:rPr lang="ja-JP" altLang="en-US" sz="2100" smtClean="0"/>
              <a:t>原則及び枠組み</a:t>
            </a:r>
            <a:r>
              <a:rPr lang="en-US" altLang="ja-JP" sz="2100" dirty="0" smtClean="0"/>
              <a:t>) </a:t>
            </a:r>
            <a:r>
              <a:rPr lang="en-US" sz="2100" dirty="0" smtClean="0"/>
              <a:t>ISO 14040/44  www.iso.org</a:t>
            </a:r>
            <a:r>
              <a:rPr lang="en-US" dirty="0" smtClean="0"/>
              <a:t> </a:t>
            </a:r>
            <a:endParaRPr lang="en-US" b="1" dirty="0" smtClean="0"/>
          </a:p>
          <a:p>
            <a:r>
              <a:rPr lang="ja-JP" altLang="en-US" sz="2500" smtClean="0"/>
              <a:t>米国の </a:t>
            </a:r>
            <a:r>
              <a:rPr lang="en-US" altLang="ja-JP" sz="2500" dirty="0" smtClean="0"/>
              <a:t>EPA LCA </a:t>
            </a:r>
            <a:r>
              <a:rPr lang="ja-JP" altLang="en-US" sz="2500" smtClean="0"/>
              <a:t>リソース</a:t>
            </a:r>
            <a:endParaRPr lang="en-US" sz="2500" dirty="0" smtClean="0"/>
          </a:p>
          <a:p>
            <a:pPr lvl="1"/>
            <a:r>
              <a:rPr lang="en-US" sz="2100" dirty="0" smtClean="0"/>
              <a:t>http://www.epa.gov/nrmrl/lcaccess/</a:t>
            </a:r>
            <a:r>
              <a:rPr lang="en-US" dirty="0" smtClean="0"/>
              <a:t> </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目標および範囲</a:t>
              </a:r>
              <a:endParaRPr lang="en-US" sz="2500" kern="12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インベントリ分析</a:t>
              </a:r>
              <a:endParaRPr lang="en-US" sz="2500" kern="1200" dirty="0">
                <a:solidFill>
                  <a:srgbClr val="FFFFFF"/>
                </a:solidFill>
                <a:latin typeface="Calibri"/>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影響評価</a:t>
              </a:r>
              <a:endParaRPr lang="en-US" sz="2500" kern="12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解釈</a:t>
            </a:r>
            <a:endParaRPr lang="en-US" sz="2500" kern="12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369332"/>
          </a:xfrm>
          <a:prstGeom prst="rect">
            <a:avLst/>
          </a:prstGeom>
          <a:noFill/>
        </p:spPr>
        <p:txBody>
          <a:bodyPr wrap="square" rtlCol="0">
            <a:spAutoFit/>
          </a:bodyPr>
          <a:lstStyle/>
          <a:p>
            <a:r>
              <a:rPr lang="en-US" smtClean="0">
                <a:solidFill>
                  <a:srgbClr val="28288A"/>
                </a:solidFill>
                <a:latin typeface="Calibri"/>
                <a:ea typeface="ＭＳ Ｐゴシック"/>
              </a:rPr>
              <a:t>LCA</a:t>
            </a:r>
            <a:r>
              <a:rPr lang="en-US" smtClean="0">
                <a:solidFill>
                  <a:srgbClr val="28288A"/>
                </a:solidFill>
                <a:latin typeface="Calibri"/>
              </a:rPr>
              <a:t> </a:t>
            </a:r>
            <a:r>
              <a:rPr lang="en-US" smtClean="0">
                <a:solidFill>
                  <a:srgbClr val="28288A"/>
                </a:solidFill>
                <a:latin typeface="Calibri"/>
                <a:ea typeface="ＭＳ Ｐゴシック"/>
              </a:rPr>
              <a:t>Framework</a:t>
            </a:r>
            <a:r>
              <a:rPr lang="en-US" smtClean="0">
                <a:solidFill>
                  <a:srgbClr val="28288A"/>
                </a:solidFill>
                <a:latin typeface="Calibri"/>
              </a:rPr>
              <a:t>  </a:t>
            </a:r>
            <a:r>
              <a:rPr lang="en-US" smtClean="0">
                <a:solidFill>
                  <a:srgbClr val="28288A"/>
                </a:solidFill>
                <a:latin typeface="Calibri"/>
                <a:ea typeface="ＭＳ Ｐゴシック"/>
              </a:rPr>
              <a:t>ISO</a:t>
            </a:r>
            <a:r>
              <a:rPr lang="en-US" smtClean="0">
                <a:solidFill>
                  <a:srgbClr val="28288A"/>
                </a:solidFill>
                <a:latin typeface="Calibri"/>
              </a:rPr>
              <a:t> </a:t>
            </a:r>
            <a:r>
              <a:rPr lang="en-US" smtClean="0">
                <a:solidFill>
                  <a:srgbClr val="28288A"/>
                </a:solidFill>
                <a:latin typeface="Calibri"/>
                <a:ea typeface="ＭＳ Ｐゴシック"/>
              </a:rPr>
              <a:t>14044</a:t>
            </a:r>
            <a:endParaRPr lang="en-US"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Sustainability </a:t>
            </a:r>
            <a:r>
              <a:rPr lang="ja-JP" altLang="en-US" sz="2500" smtClean="0"/>
              <a:t>を使用する理由</a:t>
            </a:r>
            <a:endParaRPr lang="en-US" sz="2500" dirty="0"/>
          </a:p>
        </p:txBody>
      </p:sp>
      <p:sp>
        <p:nvSpPr>
          <p:cNvPr id="3" name="Content Placeholder 2"/>
          <p:cNvSpPr>
            <a:spLocks noGrp="1"/>
          </p:cNvSpPr>
          <p:nvPr>
            <p:ph idx="1"/>
          </p:nvPr>
        </p:nvSpPr>
        <p:spPr>
          <a:xfrm>
            <a:off x="688028" y="914400"/>
            <a:ext cx="8229600" cy="5410200"/>
          </a:xfrm>
        </p:spPr>
        <p:txBody>
          <a:bodyPr>
            <a:normAutofit/>
          </a:bodyPr>
          <a:lstStyle/>
          <a:p>
            <a:pPr>
              <a:buNone/>
            </a:pPr>
            <a:r>
              <a:rPr lang="ja-JP" altLang="en-US" smtClean="0"/>
              <a:t>まもなくすべての設計は環境に配慮した設計に</a:t>
            </a:r>
            <a:endParaRPr lang="en-US" dirty="0" smtClean="0"/>
          </a:p>
          <a:p>
            <a:pPr>
              <a:buNone/>
            </a:pPr>
            <a:endParaRPr lang="en-US" dirty="0" smtClean="0"/>
          </a:p>
          <a:p>
            <a:r>
              <a:rPr lang="en-US" altLang="ja-JP" smtClean="0"/>
              <a:t>"</a:t>
            </a:r>
            <a:r>
              <a:rPr lang="ja-JP" altLang="en-US" smtClean="0"/>
              <a:t>環境に配慮した</a:t>
            </a:r>
            <a:r>
              <a:rPr lang="en-US" altLang="ja-JP" smtClean="0"/>
              <a:t>" </a:t>
            </a:r>
            <a:r>
              <a:rPr lang="ja-JP" altLang="en-US" smtClean="0"/>
              <a:t>製品を求める消費者の増加</a:t>
            </a:r>
            <a:endParaRPr lang="en-US" dirty="0" smtClean="0"/>
          </a:p>
          <a:p>
            <a:r>
              <a:rPr lang="ja-JP" altLang="en-US" smtClean="0"/>
              <a:t>ビジネスにとって新しい未知の課題</a:t>
            </a:r>
            <a:r>
              <a:rPr lang="en-US" smtClean="0"/>
              <a:t> </a:t>
            </a:r>
            <a:endParaRPr lang="en-US" dirty="0" smtClean="0"/>
          </a:p>
          <a:p>
            <a:r>
              <a:rPr lang="ja-JP" altLang="en-US" smtClean="0"/>
              <a:t>環境に配慮した設計は成功のための戦略</a:t>
            </a:r>
            <a:r>
              <a:rPr lang="en-US" smtClean="0"/>
              <a:t> </a:t>
            </a:r>
            <a:endParaRPr lang="en-US" dirty="0" smtClean="0"/>
          </a:p>
          <a:p>
            <a:r>
              <a:rPr lang="en-US" smtClean="0"/>
              <a:t>SolidWorks Sustainability</a:t>
            </a:r>
            <a:endParaRPr lang="en-US" dirty="0" smtClean="0"/>
          </a:p>
          <a:p>
            <a:pPr lvl="1"/>
            <a:r>
              <a:rPr lang="ja-JP" altLang="en-US" smtClean="0"/>
              <a:t>使用および理解が容易</a:t>
            </a:r>
            <a:endParaRPr lang="en-US" dirty="0" smtClean="0"/>
          </a:p>
          <a:p>
            <a:pPr lvl="1"/>
            <a:r>
              <a:rPr lang="ja-JP" altLang="en-US" smtClean="0"/>
              <a:t>製品設計の環境影響を削減</a:t>
            </a:r>
            <a:endParaRPr lang="en-US" dirty="0" smtClean="0"/>
          </a:p>
          <a:p>
            <a:pPr lvl="1"/>
            <a:r>
              <a:rPr lang="ja-JP" altLang="en-US" smtClean="0"/>
              <a:t>レポートとグラフィック表示を通じて効果的に伝達</a:t>
            </a:r>
            <a:endParaRPr lang="en-US" dirty="0" smtClean="0"/>
          </a:p>
          <a:p>
            <a:pPr lvl="1"/>
            <a:r>
              <a:rPr lang="en-US" smtClean="0"/>
              <a:t>SolidWorks SustainabilityXpress</a:t>
            </a:r>
            <a:r>
              <a:rPr lang="en-US" baseline="30000" smtClean="0"/>
              <a:t>1 </a:t>
            </a:r>
            <a:r>
              <a:rPr lang="en-US" smtClean="0"/>
              <a:t> </a:t>
            </a:r>
            <a:r>
              <a:rPr lang="ja-JP" altLang="en-US" smtClean="0"/>
              <a:t>はすべての </a:t>
            </a:r>
            <a:r>
              <a:rPr lang="en-US" smtClean="0"/>
              <a:t>SolidWork </a:t>
            </a:r>
            <a:r>
              <a:rPr lang="ja-JP" altLang="en-US" smtClean="0"/>
              <a:t>ユーザーが無料で使用可能</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ja-JP" altLang="en-US" sz="2500" smtClean="0"/>
              <a:t>教室で </a:t>
            </a:r>
            <a:r>
              <a:rPr lang="en-US" sz="2500" smtClean="0"/>
              <a:t>SolidWorks </a:t>
            </a:r>
            <a:r>
              <a:rPr lang="ja-JP" altLang="en-US" sz="2500" smtClean="0"/>
              <a:t>を使用する理由</a:t>
            </a:r>
            <a:endParaRPr lang="en-US" sz="2500" dirty="0"/>
          </a:p>
        </p:txBody>
      </p:sp>
      <p:sp>
        <p:nvSpPr>
          <p:cNvPr id="14339" name="Content Placeholder 2"/>
          <p:cNvSpPr>
            <a:spLocks noGrp="1"/>
          </p:cNvSpPr>
          <p:nvPr>
            <p:ph idx="1"/>
          </p:nvPr>
        </p:nvSpPr>
        <p:spPr>
          <a:xfrm>
            <a:off x="687388" y="1447800"/>
            <a:ext cx="8229600" cy="5410200"/>
          </a:xfrm>
        </p:spPr>
        <p:txBody>
          <a:bodyPr/>
          <a:lstStyle/>
          <a:p>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00944" y="914400"/>
            <a:ext cx="6742113" cy="5021262"/>
          </a:xfrm>
          <a:prstGeom prst="rect">
            <a:avLst/>
          </a:prstGeom>
          <a:noFill/>
          <a:ln w="9525">
            <a:noFill/>
            <a:miter lim="800000"/>
            <a:headEnd/>
            <a:tailEnd/>
          </a:ln>
        </p:spPr>
      </p:pic>
      <p:sp>
        <p:nvSpPr>
          <p:cNvPr id="5" name="Rectangle 4"/>
          <p:cNvSpPr/>
          <p:nvPr/>
        </p:nvSpPr>
        <p:spPr>
          <a:xfrm>
            <a:off x="1447800" y="6096000"/>
            <a:ext cx="6248400" cy="646331"/>
          </a:xfrm>
          <a:prstGeom prst="rect">
            <a:avLst/>
          </a:prstGeom>
        </p:spPr>
        <p:txBody>
          <a:bodyPr wrap="square">
            <a:spAutoFit/>
          </a:bodyPr>
          <a:lstStyle/>
          <a:p>
            <a:r>
              <a:rPr lang="en-US" smtClean="0">
                <a:solidFill>
                  <a:srgbClr val="28288A"/>
                </a:solidFill>
                <a:latin typeface="Calibri"/>
                <a:ea typeface="ＭＳ Ｐゴシック"/>
              </a:rPr>
              <a:t>SolidWorks</a:t>
            </a:r>
            <a:r>
              <a:rPr lang="en-US" smtClean="0">
                <a:solidFill>
                  <a:srgbClr val="28288A"/>
                </a:solidFill>
                <a:latin typeface="Calibri"/>
              </a:rPr>
              <a:t> </a:t>
            </a:r>
            <a:r>
              <a:rPr lang="en-US" smtClean="0">
                <a:solidFill>
                  <a:srgbClr val="28288A"/>
                </a:solidFill>
                <a:latin typeface="Calibri"/>
                <a:ea typeface="ＭＳ Ｐゴシック"/>
              </a:rPr>
              <a:t>Labs</a:t>
            </a:r>
            <a:r>
              <a:rPr lang="en-US" smtClean="0">
                <a:solidFill>
                  <a:srgbClr val="28288A"/>
                </a:solidFill>
                <a:latin typeface="Calibri"/>
              </a:rPr>
              <a:t> </a:t>
            </a:r>
            <a:r>
              <a:rPr lang="en-US" smtClean="0">
                <a:solidFill>
                  <a:srgbClr val="28288A"/>
                </a:solidFill>
                <a:latin typeface="Calibri"/>
                <a:ea typeface="ＭＳ Ｐゴシック"/>
              </a:rPr>
              <a:t>for</a:t>
            </a:r>
            <a:r>
              <a:rPr lang="en-US" smtClean="0">
                <a:solidFill>
                  <a:srgbClr val="28288A"/>
                </a:solidFill>
                <a:latin typeface="Calibri"/>
              </a:rPr>
              <a:t> </a:t>
            </a:r>
            <a:r>
              <a:rPr lang="en-US" smtClean="0">
                <a:solidFill>
                  <a:srgbClr val="28288A"/>
                </a:solidFill>
                <a:latin typeface="Calibri"/>
                <a:ea typeface="ＭＳ Ｐゴシック"/>
              </a:rPr>
              <a:t>SolidWorks</a:t>
            </a:r>
            <a:r>
              <a:rPr lang="en-US" smtClean="0">
                <a:solidFill>
                  <a:srgbClr val="28288A"/>
                </a:solidFill>
                <a:latin typeface="Calibri"/>
              </a:rPr>
              <a:t> </a:t>
            </a:r>
            <a:r>
              <a:rPr lang="en-US" smtClean="0">
                <a:solidFill>
                  <a:srgbClr val="28288A"/>
                </a:solidFill>
                <a:latin typeface="Calibri"/>
                <a:ea typeface="ＭＳ Ｐゴシック"/>
              </a:rPr>
              <a:t>2009</a:t>
            </a:r>
            <a:r>
              <a:rPr lang="en-US" smtClean="0">
                <a:solidFill>
                  <a:srgbClr val="28288A"/>
                </a:solidFill>
                <a:latin typeface="Calibri"/>
              </a:rPr>
              <a:t> </a:t>
            </a:r>
            <a:r>
              <a:rPr lang="ja-JP" altLang="en-US" smtClean="0">
                <a:solidFill>
                  <a:srgbClr val="28288A"/>
                </a:solidFill>
                <a:latin typeface="Calibri"/>
                <a:ea typeface="ＭＳ Ｐゴシック"/>
              </a:rPr>
              <a:t>で使用可能</a:t>
            </a:r>
            <a:r>
              <a:rPr lang="ja-JP" altLang="en-US" smtClean="0">
                <a:solidFill>
                  <a:srgbClr val="28288A"/>
                </a:solidFill>
                <a:latin typeface="Calibri"/>
              </a:rPr>
              <a:t> </a:t>
            </a:r>
            <a:r>
              <a:rPr lang="en-US" smtClean="0">
                <a:solidFill>
                  <a:srgbClr val="28288A"/>
                </a:solidFill>
                <a:latin typeface="Calibri"/>
                <a:ea typeface="ＭＳ Ｐゴシック"/>
              </a:rPr>
              <a:t>http://labs.solidworks.com</a:t>
            </a:r>
            <a:endParaRPr lang="en-US" dirty="0" smtClean="0">
              <a:solidFill>
                <a:srgbClr val="28288A"/>
              </a:solidFill>
              <a:latin typeface="Calibri"/>
              <a:ea typeface="ＭＳ Ｐゴシック"/>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itle 1"/>
          <p:cNvSpPr>
            <a:spLocks noGrp="1"/>
          </p:cNvSpPr>
          <p:nvPr>
            <p:ph type="title"/>
          </p:nvPr>
        </p:nvSpPr>
        <p:spPr/>
        <p:txBody>
          <a:bodyPr>
            <a:normAutofit fontScale="90000"/>
          </a:bodyPr>
          <a:lstStyle/>
          <a:p>
            <a:r>
              <a:rPr lang="en-US" smtClean="0"/>
              <a:t>SolidWorks Sustainability </a:t>
            </a:r>
            <a:r>
              <a:rPr lang="ja-JP" altLang="en-US" smtClean="0"/>
              <a:t>の方法論</a:t>
            </a:r>
            <a:r>
              <a:rPr lang="en-US" smtClean="0"/>
              <a:t>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ja-JP" altLang="en-US" sz="2900" kern="1200" smtClean="0">
                  <a:solidFill>
                    <a:srgbClr val="FFFFFF"/>
                  </a:solidFill>
                  <a:latin typeface="Calibri"/>
                  <a:ea typeface="ＭＳ Ｐゴシック"/>
                </a:rPr>
                <a:t>入力</a:t>
              </a:r>
              <a:endParaRPr lang="en-US" sz="2900" kern="1200" dirty="0">
                <a:solidFill>
                  <a:srgbClr val="FFFFFF"/>
                </a:solidFill>
                <a:latin typeface="Calibri"/>
                <a:ea typeface="ＭＳ Ｐゴシック"/>
              </a:endParaRPr>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材料名</a:t>
              </a:r>
              <a:endParaRPr lang="en-US" sz="1300" kern="1200" dirty="0" smtClean="0">
                <a:solidFill>
                  <a:srgbClr val="28288A"/>
                </a:solidFill>
                <a:latin typeface="Calibri"/>
                <a:ea typeface="ＭＳ Ｐゴシック"/>
              </a:endParaRP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製造プロセス</a:t>
              </a:r>
              <a:endParaRPr lang="en-US" sz="1300" kern="1200" dirty="0">
                <a:solidFill>
                  <a:srgbClr val="28288A"/>
                </a:solidFill>
                <a:latin typeface="Calibri"/>
                <a:ea typeface="ＭＳ Ｐゴシック"/>
              </a:endParaRPr>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製造地域</a:t>
              </a:r>
              <a:endParaRPr lang="en-US" sz="1300" kern="1200" dirty="0">
                <a:solidFill>
                  <a:srgbClr val="28288A"/>
                </a:solidFill>
                <a:latin typeface="Calibri"/>
                <a:ea typeface="ＭＳ Ｐゴシック"/>
              </a:endParaRPr>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輸送と使用</a:t>
              </a:r>
              <a:endParaRPr lang="en-US" sz="1300" kern="1200" dirty="0" smtClean="0">
                <a:solidFill>
                  <a:srgbClr val="28288A"/>
                </a:solidFill>
                <a:latin typeface="Calibri"/>
                <a:ea typeface="ＭＳ Ｐゴシック"/>
              </a:endParaRP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ja-JP" altLang="en-US" sz="2900" kern="1200" smtClean="0">
                  <a:solidFill>
                    <a:srgbClr val="FFFFFF"/>
                  </a:solidFill>
                  <a:latin typeface="Calibri"/>
                  <a:ea typeface="ＭＳ Ｐゴシック"/>
                </a:rPr>
                <a:t>出力</a:t>
              </a:r>
              <a:endParaRPr lang="en-US" sz="2900" kern="1200" dirty="0">
                <a:solidFill>
                  <a:srgbClr val="FFFFFF"/>
                </a:solidFill>
                <a:latin typeface="Calibri"/>
                <a:ea typeface="ＭＳ Ｐゴシック"/>
              </a:endParaRPr>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炭素</a:t>
              </a:r>
              <a:endParaRPr lang="en-US" sz="1300" kern="1200" dirty="0">
                <a:solidFill>
                  <a:srgbClr val="28288A"/>
                </a:solidFill>
                <a:latin typeface="Calibri"/>
                <a:ea typeface="ＭＳ Ｐゴシック"/>
              </a:endParaRPr>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エネルギー</a:t>
              </a:r>
              <a:endParaRPr lang="en-US" sz="1300" kern="1200" dirty="0">
                <a:solidFill>
                  <a:srgbClr val="28288A"/>
                </a:solidFill>
                <a:latin typeface="Calibri"/>
                <a:ea typeface="ＭＳ Ｐゴシック"/>
              </a:endParaRPr>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空気</a:t>
              </a:r>
              <a:endParaRPr lang="en-US" sz="1300" kern="1200" dirty="0">
                <a:solidFill>
                  <a:srgbClr val="28288A"/>
                </a:solidFill>
                <a:latin typeface="Calibri"/>
                <a:ea typeface="ＭＳ Ｐゴシック"/>
              </a:endParaRPr>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水</a:t>
              </a:r>
              <a:endParaRPr lang="en-US" sz="1300" kern="1200" dirty="0">
                <a:solidFill>
                  <a:srgbClr val="28288A"/>
                </a:solidFill>
                <a:latin typeface="Calibri"/>
                <a:ea typeface="ＭＳ Ｐゴシック"/>
              </a:endParaRPr>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646331"/>
          </a:xfrm>
          <a:prstGeom prst="rect">
            <a:avLst/>
          </a:prstGeom>
          <a:noFill/>
        </p:spPr>
        <p:txBody>
          <a:bodyPr wrap="square" rtlCol="0">
            <a:spAutoFit/>
          </a:bodyPr>
          <a:lstStyle/>
          <a:p>
            <a:pPr algn="ctr"/>
            <a:r>
              <a:rPr lang="ja-JP" altLang="en-US" smtClean="0">
                <a:solidFill>
                  <a:srgbClr val="28288A"/>
                </a:solidFill>
                <a:latin typeface="Calibri"/>
                <a:ea typeface="ＭＳ Ｐゴシック"/>
              </a:rPr>
              <a:t>ダッシュボード</a:t>
            </a:r>
            <a:endParaRPr lang="en-US" dirty="0">
              <a:solidFill>
                <a:srgbClr val="28288A"/>
              </a:solidFill>
              <a:latin typeface="Calibri"/>
              <a:ea typeface="ＭＳ Ｐゴシック"/>
            </a:endParaRPr>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ja-JP" altLang="en-US" smtClean="0">
                <a:solidFill>
                  <a:srgbClr val="28288A"/>
                </a:solidFill>
                <a:latin typeface="Calibri"/>
                <a:ea typeface="ＭＳ Ｐゴシック"/>
              </a:rPr>
              <a:t>レポート</a:t>
            </a:r>
            <a:endParaRPr lang="en-US" dirty="0">
              <a:solidFill>
                <a:srgbClr val="28288A"/>
              </a:solidFill>
              <a:latin typeface="Calibri"/>
              <a:ea typeface="ＭＳ Ｐゴシック"/>
            </a:endParaRPr>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材料クラスと材料名の入力</a:t>
            </a:r>
            <a:endParaRPr lang="en-US" sz="2500" dirty="0"/>
          </a:p>
        </p:txBody>
      </p:sp>
      <p:sp>
        <p:nvSpPr>
          <p:cNvPr id="3" name="Content Placeholder 2"/>
          <p:cNvSpPr>
            <a:spLocks noGrp="1"/>
          </p:cNvSpPr>
          <p:nvPr>
            <p:ph idx="1"/>
          </p:nvPr>
        </p:nvSpPr>
        <p:spPr>
          <a:xfrm>
            <a:off x="838200" y="914400"/>
            <a:ext cx="7924800" cy="4525963"/>
          </a:xfrm>
        </p:spPr>
        <p:txBody>
          <a:bodyPr>
            <a:normAutofit/>
          </a:bodyPr>
          <a:lstStyle/>
          <a:p>
            <a:r>
              <a:rPr lang="ja-JP" altLang="en-US" smtClean="0"/>
              <a:t>材料クラスと材料名の階層</a:t>
            </a:r>
            <a:endParaRPr lang="en-US" dirty="0" smtClean="0"/>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529336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ja-JP" altLang="en-US" sz="1800" b="1" i="0" u="none" baseline="0" smtClean="0">
                          <a:solidFill>
                            <a:srgbClr val="FFFFFF"/>
                          </a:solidFill>
                          <a:effectLst/>
                          <a:latin typeface="Calibri"/>
                          <a:ea typeface="ＭＳ Ｐゴシック"/>
                        </a:rPr>
                        <a:t>材料クラス</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ja-JP" altLang="en-US" sz="1800" b="1" i="0" u="none" baseline="0" smtClean="0">
                          <a:solidFill>
                            <a:srgbClr val="FFFFFF"/>
                          </a:solidFill>
                          <a:effectLst/>
                          <a:latin typeface="Calibri"/>
                          <a:ea typeface="ＭＳ Ｐゴシック"/>
                        </a:rPr>
                        <a:t>材料名</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1" i="0" u="none" baseline="0" smtClean="0">
                          <a:solidFill>
                            <a:srgbClr val="FFFFFF"/>
                          </a:solidFill>
                          <a:effectLst/>
                          <a:latin typeface="Calibri"/>
                          <a:ea typeface="ＭＳ Ｐゴシック"/>
                        </a:rPr>
                        <a:t>材料クラス</a:t>
                      </a:r>
                      <a:r>
                        <a:rPr lang="en-US" altLang="ja-JP" sz="1800" b="1" i="0" u="none" baseline="0" smtClean="0">
                          <a:solidFill>
                            <a:srgbClr val="FFFFFF"/>
                          </a:solidFill>
                          <a:effectLst/>
                          <a:latin typeface="Calibri"/>
                          <a:ea typeface="ＭＳ Ｐゴシック"/>
                        </a:rPr>
                        <a:t>: </a:t>
                      </a:r>
                      <a:r>
                        <a:rPr lang="ja-JP" altLang="en-US" sz="1800" b="1" i="0" u="none" baseline="0" smtClean="0">
                          <a:solidFill>
                            <a:srgbClr val="FFFF00"/>
                          </a:solidFill>
                          <a:effectLst/>
                          <a:latin typeface="Calibri"/>
                          <a:ea typeface="ＭＳ Ｐゴシック"/>
                        </a:rPr>
                        <a:t>プラスチック</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ja-JP" altLang="en-US" sz="1600" b="0" i="0" u="none" baseline="0" smtClean="0">
                          <a:solidFill>
                            <a:srgbClr val="28288A"/>
                          </a:solidFill>
                          <a:effectLst/>
                          <a:latin typeface="Calibri"/>
                          <a:ea typeface="ＭＳ Ｐゴシック"/>
                        </a:rPr>
                        <a:t>鋼鉄</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0" i="0" u="none" baseline="0" smtClean="0">
                          <a:solidFill>
                            <a:srgbClr val="28288A"/>
                          </a:solidFill>
                          <a:effectLst/>
                          <a:latin typeface="Calibri"/>
                          <a:ea typeface="ＭＳ Ｐゴシック"/>
                        </a:rPr>
                        <a:t>プラスチック</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ja-JP" altLang="en-US" sz="1600" b="0" i="0" u="none" kern="1200" baseline="0" smtClean="0">
                          <a:solidFill>
                            <a:srgbClr val="28288A"/>
                          </a:solidFill>
                          <a:effectLst/>
                          <a:latin typeface="Calibri"/>
                          <a:ea typeface="ＭＳ Ｐゴシック"/>
                          <a:cs typeface="+mn-cs"/>
                        </a:rPr>
                        <a:t>アクリロニトリル・ブタジェン・スチレン・ポリカーボネート</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ja-JP" altLang="en-US" sz="1600" b="0" i="0" u="none" baseline="0" smtClean="0">
                          <a:solidFill>
                            <a:srgbClr val="28288A"/>
                          </a:solidFill>
                          <a:effectLst/>
                          <a:latin typeface="Calibri"/>
                          <a:ea typeface="ＭＳ Ｐゴシック"/>
                        </a:rPr>
                        <a:t>鉄</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0" i="0" u="none" baseline="0" smtClean="0">
                          <a:solidFill>
                            <a:srgbClr val="28288A"/>
                          </a:solidFill>
                          <a:effectLst/>
                          <a:latin typeface="Calibri"/>
                          <a:ea typeface="ＭＳ Ｐゴシック"/>
                        </a:rPr>
                        <a:t>その他の金属</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0" i="0" u="none" baseline="0" smtClean="0">
                          <a:solidFill>
                            <a:srgbClr val="28288A"/>
                          </a:solidFill>
                          <a:effectLst/>
                          <a:latin typeface="Calibri"/>
                          <a:ea typeface="ＭＳ Ｐゴシック"/>
                        </a:rPr>
                        <a:t>アクリル</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ja-JP" altLang="en-US" sz="1600" b="0" i="0" u="none" baseline="0" smtClean="0">
                          <a:solidFill>
                            <a:srgbClr val="28288A"/>
                          </a:solidFill>
                          <a:effectLst/>
                          <a:latin typeface="Calibri"/>
                          <a:ea typeface="ＭＳ Ｐゴシック"/>
                        </a:rPr>
                        <a:t>アルミ合金</a:t>
                      </a:r>
                      <a:endParaRPr lang="en-US" sz="1600" b="0" i="0" u="none" baseline="0" dirty="0">
                        <a:solidFill>
                          <a:srgbClr val="28288A"/>
                        </a:solidFill>
                        <a:effectLst/>
                        <a:latin typeface="Calibri"/>
                        <a:ea typeface="ＭＳ Ｐゴシック"/>
                      </a:endParaRPr>
                    </a:p>
                  </a:txBody>
                  <a:tcPr/>
                </a:tc>
                <a:tc>
                  <a:txBody>
                    <a:bodyPr/>
                    <a:lstStyle/>
                    <a:p>
                      <a:r>
                        <a:rPr lang="ja-JP" altLang="en-US" sz="1600" b="0" i="0" u="none" baseline="0" smtClean="0">
                          <a:solidFill>
                            <a:srgbClr val="28288A"/>
                          </a:solidFill>
                          <a:effectLst/>
                          <a:latin typeface="Calibri"/>
                          <a:ea typeface="ＭＳ Ｐゴシック"/>
                        </a:rPr>
                        <a:t>金属以外のその他の材料</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Delrin®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2700</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ja-JP" altLang="en-US" sz="1600" b="0" i="0" u="none" baseline="0" smtClean="0">
                          <a:solidFill>
                            <a:srgbClr val="28288A"/>
                          </a:solidFill>
                          <a:effectLst/>
                          <a:latin typeface="Calibri"/>
                          <a:ea typeface="ＭＳ Ｐゴシック"/>
                        </a:rPr>
                        <a:t> </a:t>
                      </a:r>
                      <a:r>
                        <a:rPr lang="ja-JP" altLang="en-US" sz="1600" b="1" i="0" u="none" baseline="0" smtClean="0">
                          <a:solidFill>
                            <a:srgbClr val="28288A"/>
                          </a:solidFill>
                          <a:effectLst/>
                          <a:latin typeface="Calibri"/>
                          <a:ea typeface="ＭＳ Ｐゴシック"/>
                        </a:rPr>
                        <a:t>ポリオキシメチレン</a:t>
                      </a:r>
                      <a:r>
                        <a:rPr lang="ja-JP" altLang="en-US" sz="1600" b="0" i="0" u="none" baseline="0" smtClean="0">
                          <a:solidFill>
                            <a:srgbClr val="28288A"/>
                          </a:solidFill>
                          <a:effectLst/>
                          <a:latin typeface="Calibri"/>
                          <a:ea typeface="ＭＳ Ｐゴシック"/>
                        </a:rPr>
                        <a:t> </a:t>
                      </a:r>
                      <a:r>
                        <a:rPr lang="en-US" altLang="ja-JP" sz="1600" b="0" i="0" u="none" baseline="0" smtClean="0">
                          <a:solidFill>
                            <a:srgbClr val="28288A"/>
                          </a:solidFill>
                          <a:effectLst/>
                          <a:latin typeface="Calibri"/>
                          <a:ea typeface="ＭＳ Ｐゴシック"/>
                        </a:rPr>
                        <a:t>(POM</a:t>
                      </a:r>
                      <a:r>
                        <a:rPr lang="ja-JP" altLang="en-US" sz="1600" b="0" i="0" u="none" baseline="0" smtClean="0">
                          <a:solidFill>
                            <a:srgbClr val="28288A"/>
                          </a:solidFill>
                          <a:effectLst/>
                          <a:latin typeface="Calibri"/>
                          <a:ea typeface="ＭＳ Ｐゴシック"/>
                        </a:rPr>
                        <a:t>、ポリアセタールまたはポリフォルマアルデファイド</a:t>
                      </a:r>
                      <a:r>
                        <a:rPr lang="en-US" altLang="ja-JP" sz="1600" b="0" i="0" u="none" baseline="0" smtClean="0">
                          <a:solidFill>
                            <a:srgbClr val="28288A"/>
                          </a:solidFill>
                          <a:effectLst/>
                          <a:latin typeface="Calibri"/>
                          <a:ea typeface="ＭＳ Ｐゴシック"/>
                        </a:rPr>
                        <a:t>) Dupont </a:t>
                      </a:r>
                      <a:r>
                        <a:rPr lang="ja-JP" altLang="en-US" sz="1600" b="0" i="0" u="none" baseline="0" smtClean="0">
                          <a:solidFill>
                            <a:srgbClr val="28288A"/>
                          </a:solidFill>
                          <a:effectLst/>
                          <a:latin typeface="Calibri"/>
                          <a:ea typeface="ＭＳ Ｐゴシック"/>
                        </a:rPr>
                        <a:t>製</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ja-JP" altLang="en-US" sz="1600" b="0" i="0" u="none" baseline="0" smtClean="0">
                          <a:solidFill>
                            <a:srgbClr val="28288A"/>
                          </a:solidFill>
                          <a:effectLst/>
                          <a:latin typeface="Calibri"/>
                          <a:ea typeface="ＭＳ Ｐゴシック"/>
                        </a:rPr>
                        <a:t>銅合金</a:t>
                      </a:r>
                      <a:endParaRPr lang="en-US" sz="1600" b="0" i="0" u="none" baseline="0" dirty="0">
                        <a:solidFill>
                          <a:srgbClr val="28288A"/>
                        </a:solidFill>
                        <a:effectLst/>
                        <a:latin typeface="Calibri"/>
                        <a:ea typeface="ＭＳ Ｐゴシック"/>
                      </a:endParaRPr>
                    </a:p>
                  </a:txBody>
                  <a:tcPr/>
                </a:tc>
                <a:tc>
                  <a:txBody>
                    <a:bodyPr/>
                    <a:lstStyle/>
                    <a:p>
                      <a:r>
                        <a:rPr lang="ja-JP" altLang="en-US" sz="1600" b="0" i="0" u="none" baseline="0" smtClean="0">
                          <a:solidFill>
                            <a:srgbClr val="28288A"/>
                          </a:solidFill>
                          <a:effectLst/>
                          <a:latin typeface="Calibri"/>
                          <a:ea typeface="ＭＳ Ｐゴシック"/>
                        </a:rPr>
                        <a:t>一般的なグラスファイバー</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0" i="0" u="none" baseline="0" smtClean="0">
                          <a:solidFill>
                            <a:srgbClr val="28288A"/>
                          </a:solidFill>
                          <a:effectLst/>
                          <a:latin typeface="Calibri"/>
                          <a:ea typeface="ＭＳ Ｐゴシック"/>
                        </a:rPr>
                        <a:t>ナイロン</a:t>
                      </a:r>
                      <a:r>
                        <a:rPr lang="ja-JP" altLang="en-US" sz="1600" smtClean="0">
                          <a:solidFill>
                            <a:srgbClr val="28288A"/>
                          </a:solidFill>
                          <a:latin typeface="Calibri"/>
                        </a:rPr>
                        <a:t> </a:t>
                      </a:r>
                      <a:r>
                        <a:rPr lang="en-US" altLang="ja-JP" sz="1600" b="0" i="0" u="none" baseline="0" smtClean="0">
                          <a:solidFill>
                            <a:srgbClr val="28288A"/>
                          </a:solidFill>
                          <a:effectLst/>
                          <a:latin typeface="Calibri"/>
                          <a:ea typeface="ＭＳ Ｐゴシック"/>
                        </a:rPr>
                        <a:t>101</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ja-JP" altLang="en-US" sz="1600" b="0" i="0" u="none" baseline="0" smtClean="0">
                          <a:solidFill>
                            <a:srgbClr val="28288A"/>
                          </a:solidFill>
                          <a:effectLst/>
                          <a:latin typeface="Calibri"/>
                          <a:ea typeface="ＭＳ Ｐゴシック"/>
                        </a:rPr>
                        <a:t>チタン合金</a:t>
                      </a:r>
                      <a:endParaRPr lang="en-US" sz="1600" b="0" i="0" u="none" baseline="0" dirty="0">
                        <a:solidFill>
                          <a:srgbClr val="28288A"/>
                        </a:solidFill>
                        <a:effectLst/>
                        <a:latin typeface="Calibri"/>
                        <a:ea typeface="ＭＳ Ｐゴシック"/>
                      </a:endParaRPr>
                    </a:p>
                  </a:txBody>
                  <a:tcPr/>
                </a:tc>
                <a:tc>
                  <a:txBody>
                    <a:bodyPr/>
                    <a:lstStyle/>
                    <a:p>
                      <a:r>
                        <a:rPr lang="ja-JP" altLang="en-US" sz="1600" b="0" i="0" u="none" baseline="0" smtClean="0">
                          <a:solidFill>
                            <a:srgbClr val="28288A"/>
                          </a:solidFill>
                          <a:effectLst/>
                          <a:latin typeface="Calibri"/>
                          <a:ea typeface="ＭＳ Ｐゴシック"/>
                        </a:rPr>
                        <a:t>カーボン</a:t>
                      </a:r>
                      <a:r>
                        <a:rPr lang="ja-JP" altLang="en-US" sz="1600" smtClean="0">
                          <a:solidFill>
                            <a:srgbClr val="28288A"/>
                          </a:solidFill>
                          <a:latin typeface="Calibri"/>
                        </a:rPr>
                        <a:t> </a:t>
                      </a:r>
                      <a:r>
                        <a:rPr lang="ja-JP" altLang="en-US" sz="1600" b="0" i="0" u="none" baseline="0" smtClean="0">
                          <a:solidFill>
                            <a:srgbClr val="28288A"/>
                          </a:solidFill>
                          <a:effectLst/>
                          <a:latin typeface="Calibri"/>
                          <a:ea typeface="ＭＳ Ｐゴシック"/>
                        </a:rPr>
                        <a:t>ファイバー</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ja-JP" altLang="en-US" sz="1600" b="0" i="0" u="none" baseline="0" smtClean="0">
                          <a:solidFill>
                            <a:srgbClr val="28288A"/>
                          </a:solidFill>
                          <a:effectLst/>
                          <a:latin typeface="Calibri"/>
                          <a:ea typeface="ＭＳ Ｐゴシック"/>
                        </a:rPr>
                        <a:t>ポリエチレン</a:t>
                      </a:r>
                      <a:r>
                        <a:rPr lang="ja-JP" altLang="en-US" sz="1600" smtClean="0">
                          <a:solidFill>
                            <a:srgbClr val="28288A"/>
                          </a:solidFill>
                          <a:latin typeface="Calibri"/>
                        </a:rPr>
                        <a:t> </a:t>
                      </a:r>
                      <a:r>
                        <a:rPr lang="en-US" altLang="ja-JP" sz="1600" b="0" i="0" u="none" baseline="0" smtClean="0">
                          <a:solidFill>
                            <a:srgbClr val="28288A"/>
                          </a:solidFill>
                          <a:effectLst/>
                          <a:latin typeface="Calibri"/>
                          <a:ea typeface="ＭＳ Ｐゴシック"/>
                        </a:rPr>
                        <a:t>(PE)</a:t>
                      </a:r>
                      <a:r>
                        <a:rPr lang="en-US" altLang="ja-JP" sz="1600" smtClean="0">
                          <a:solidFill>
                            <a:srgbClr val="28288A"/>
                          </a:solidFill>
                          <a:latin typeface="Calibri"/>
                        </a:rPr>
                        <a:t> </a:t>
                      </a:r>
                      <a:r>
                        <a:rPr lang="ja-JP" altLang="en-US" sz="1600" b="0" i="0" u="none" baseline="0" smtClean="0">
                          <a:solidFill>
                            <a:srgbClr val="28288A"/>
                          </a:solidFill>
                          <a:effectLst/>
                          <a:latin typeface="Calibri"/>
                          <a:ea typeface="ＭＳ Ｐゴシック"/>
                        </a:rPr>
                        <a:t>高密度</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ja-JP" altLang="en-US" sz="1600" b="0" i="0" u="none" baseline="0" smtClean="0">
                          <a:solidFill>
                            <a:srgbClr val="28288A"/>
                          </a:solidFill>
                          <a:effectLst/>
                          <a:latin typeface="Calibri"/>
                          <a:ea typeface="ＭＳ Ｐゴシック"/>
                        </a:rPr>
                        <a:t>ポリエチレン</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ja-JP" altLang="en-US" sz="1600" b="0" i="0" u="none" baseline="0" smtClean="0">
                          <a:solidFill>
                            <a:srgbClr val="28288A"/>
                          </a:solidFill>
                          <a:effectLst/>
                          <a:latin typeface="Calibri"/>
                          <a:ea typeface="ＭＳ Ｐゴシック"/>
                        </a:rPr>
                        <a:t>亜鉛合金</a:t>
                      </a:r>
                      <a:endParaRPr lang="en-US" sz="1600" b="0" i="0" u="none" baseline="0" dirty="0">
                        <a:solidFill>
                          <a:srgbClr val="28288A"/>
                        </a:solidFill>
                        <a:effectLst/>
                        <a:latin typeface="Calibri"/>
                        <a:ea typeface="ＭＳ Ｐゴシック"/>
                      </a:endParaRPr>
                    </a:p>
                  </a:txBody>
                  <a:tcPr/>
                </a:tc>
                <a:tc>
                  <a:txBody>
                    <a:bodyPr/>
                    <a:lstStyle/>
                    <a:p>
                      <a:r>
                        <a:rPr lang="ja-JP" altLang="en-US" sz="1600" b="0" i="0" u="none" baseline="0" smtClean="0">
                          <a:solidFill>
                            <a:srgbClr val="28288A"/>
                          </a:solidFill>
                          <a:effectLst/>
                          <a:latin typeface="Calibri"/>
                          <a:ea typeface="ＭＳ Ｐゴシック"/>
                        </a:rPr>
                        <a:t>シリコン</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ja-JP" altLang="en-US" sz="1600" b="0" i="0" u="none" baseline="0" smtClean="0">
                          <a:solidFill>
                            <a:srgbClr val="28288A"/>
                          </a:solidFill>
                          <a:effectLst/>
                          <a:latin typeface="Calibri"/>
                          <a:ea typeface="ＭＳ Ｐゴシック"/>
                        </a:rPr>
                        <a:t>ポリ塩化ビニル</a:t>
                      </a:r>
                      <a:r>
                        <a:rPr lang="ja-JP" altLang="en-US" sz="1600" smtClean="0">
                          <a:solidFill>
                            <a:srgbClr val="28288A"/>
                          </a:solidFill>
                          <a:latin typeface="Calibri"/>
                        </a:rPr>
                        <a:t> </a:t>
                      </a:r>
                      <a:r>
                        <a:rPr lang="en-US" altLang="ja-JP" sz="1600" b="0" i="0" u="none" baseline="0" smtClean="0">
                          <a:solidFill>
                            <a:srgbClr val="28288A"/>
                          </a:solidFill>
                          <a:effectLst/>
                          <a:latin typeface="Calibri"/>
                          <a:ea typeface="ＭＳ Ｐゴシック"/>
                        </a:rPr>
                        <a:t>(PVC)</a:t>
                      </a:r>
                      <a:r>
                        <a:rPr lang="en-US" altLang="ja-JP" sz="1600" smtClean="0">
                          <a:solidFill>
                            <a:srgbClr val="28288A"/>
                          </a:solidFill>
                          <a:latin typeface="Calibri"/>
                        </a:rPr>
                        <a:t> </a:t>
                      </a:r>
                      <a:r>
                        <a:rPr lang="ja-JP" altLang="en-US" sz="1600" b="0" i="0" u="none" baseline="0" smtClean="0">
                          <a:solidFill>
                            <a:srgbClr val="28288A"/>
                          </a:solidFill>
                          <a:effectLst/>
                          <a:latin typeface="Calibri"/>
                          <a:ea typeface="ＭＳ Ｐゴシック"/>
                        </a:rPr>
                        <a:t>硬質</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ja-JP" altLang="en-US" sz="1600" b="0" i="0" u="none" baseline="0" smtClean="0">
                          <a:solidFill>
                            <a:srgbClr val="28288A"/>
                          </a:solidFill>
                          <a:effectLst/>
                          <a:latin typeface="Calibri"/>
                          <a:ea typeface="ＭＳ Ｐゴシック"/>
                        </a:rPr>
                        <a:t>塩化ポリビニール</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ja-JP" altLang="en-US" sz="1600" b="0" i="0" u="none" baseline="0" smtClean="0">
                          <a:solidFill>
                            <a:srgbClr val="28288A"/>
                          </a:solidFill>
                          <a:effectLst/>
                          <a:latin typeface="Calibri"/>
                          <a:ea typeface="ＭＳ Ｐゴシック"/>
                        </a:rPr>
                        <a:t>その他の合金</a:t>
                      </a:r>
                      <a:endParaRPr lang="en-US" sz="1600" b="0" i="0" u="none" baseline="0" dirty="0">
                        <a:solidFill>
                          <a:srgbClr val="28288A"/>
                        </a:solidFill>
                        <a:effectLst/>
                        <a:latin typeface="Calibri"/>
                        <a:ea typeface="ＭＳ Ｐゴシック"/>
                      </a:endParaRPr>
                    </a:p>
                  </a:txBody>
                  <a:tcPr/>
                </a:tc>
                <a:tc>
                  <a:txBody>
                    <a:bodyPr/>
                    <a:lstStyle/>
                    <a:p>
                      <a:r>
                        <a:rPr lang="ja-JP" altLang="en-US" sz="1600" b="0" i="0" u="none" baseline="0" smtClean="0">
                          <a:solidFill>
                            <a:srgbClr val="28288A"/>
                          </a:solidFill>
                          <a:effectLst/>
                          <a:latin typeface="Calibri"/>
                          <a:ea typeface="ＭＳ Ｐゴシック"/>
                        </a:rPr>
                        <a:t>木材</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ja-JP" altLang="en-US" sz="1600" b="0" i="0" u="none" baseline="0" smtClean="0">
                          <a:solidFill>
                            <a:srgbClr val="28288A"/>
                          </a:solidFill>
                          <a:effectLst/>
                          <a:latin typeface="Calibri"/>
                          <a:ea typeface="ＭＳ Ｐゴシック"/>
                        </a:rPr>
                        <a:t>その他多数</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製造プロセスの入力</a:t>
            </a:r>
            <a:endParaRPr lang="en-US" sz="2500" dirty="0"/>
          </a:p>
        </p:txBody>
      </p:sp>
      <p:sp>
        <p:nvSpPr>
          <p:cNvPr id="3" name="Content Placeholder 2"/>
          <p:cNvSpPr>
            <a:spLocks noGrp="1"/>
          </p:cNvSpPr>
          <p:nvPr>
            <p:ph idx="1"/>
          </p:nvPr>
        </p:nvSpPr>
        <p:spPr>
          <a:xfrm>
            <a:off x="838200" y="990600"/>
            <a:ext cx="7848600" cy="4525963"/>
          </a:xfrm>
        </p:spPr>
        <p:txBody>
          <a:bodyPr>
            <a:normAutofit/>
          </a:bodyPr>
          <a:lstStyle/>
          <a:p>
            <a:pPr>
              <a:buNone/>
            </a:pPr>
            <a:r>
              <a:rPr lang="ja-JP" altLang="en-US" smtClean="0"/>
              <a:t>使用できる製造プロセスは材料クラスによって異なる</a:t>
            </a:r>
            <a:endParaRPr lang="en-US" dirty="0" smtClean="0"/>
          </a:p>
          <a:p>
            <a:pPr>
              <a:buNone/>
            </a:pPr>
            <a:endParaRPr lang="en-US" dirty="0" smtClean="0"/>
          </a:p>
        </p:txBody>
      </p:sp>
      <p:graphicFrame>
        <p:nvGraphicFramePr>
          <p:cNvPr id="6" name="Table 5"/>
          <p:cNvGraphicFramePr>
            <a:graphicFrameLocks noGrp="1"/>
          </p:cNvGraphicFramePr>
          <p:nvPr/>
        </p:nvGraphicFramePr>
        <p:xfrm>
          <a:off x="1066800" y="16764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ja-JP" altLang="en-US" sz="2000" b="1" i="0" u="none" baseline="0" smtClean="0">
                          <a:solidFill>
                            <a:srgbClr val="FFFFFF"/>
                          </a:solidFill>
                          <a:effectLst/>
                          <a:latin typeface="Calibri"/>
                          <a:ea typeface="ＭＳ Ｐゴシック"/>
                        </a:rPr>
                        <a:t>クラス</a:t>
                      </a:r>
                      <a:r>
                        <a:rPr lang="en-US" altLang="ja-JP" sz="2000" b="1" i="0" u="none" baseline="0" smtClean="0">
                          <a:solidFill>
                            <a:srgbClr val="FFFFFF"/>
                          </a:solidFill>
                          <a:effectLst/>
                          <a:latin typeface="Calibri"/>
                          <a:ea typeface="ＭＳ Ｐゴシック"/>
                        </a:rPr>
                        <a:t>: </a:t>
                      </a:r>
                      <a:r>
                        <a:rPr lang="ja-JP" altLang="en-US" sz="2000" b="1" i="0" u="none" baseline="0" smtClean="0">
                          <a:solidFill>
                            <a:srgbClr val="FFFFFF"/>
                          </a:solidFill>
                          <a:effectLst/>
                          <a:latin typeface="Calibri"/>
                          <a:ea typeface="ＭＳ Ｐゴシック"/>
                        </a:rPr>
                        <a:t>アルミ合金</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ja-JP" altLang="en-US" sz="2400" b="1" i="0" u="none" baseline="0" smtClean="0">
                          <a:solidFill>
                            <a:srgbClr val="FFFFFF"/>
                          </a:solidFill>
                          <a:effectLst/>
                          <a:latin typeface="Calibri"/>
                          <a:ea typeface="ＭＳ Ｐゴシック"/>
                        </a:rPr>
                        <a:t>クラス</a:t>
                      </a:r>
                      <a:r>
                        <a:rPr lang="en-US" altLang="ja-JP" sz="2400" b="1" i="0" u="none" baseline="0" smtClean="0">
                          <a:solidFill>
                            <a:srgbClr val="FFFFFF"/>
                          </a:solidFill>
                          <a:effectLst/>
                          <a:latin typeface="Calibri"/>
                          <a:ea typeface="ＭＳ Ｐゴシック"/>
                        </a:rPr>
                        <a:t>:</a:t>
                      </a:r>
                      <a:r>
                        <a:rPr lang="en-US" altLang="ja-JP" sz="2400" b="1" smtClean="0">
                          <a:solidFill>
                            <a:srgbClr val="FFFFFF"/>
                          </a:solidFill>
                          <a:latin typeface="Calibri"/>
                        </a:rPr>
                        <a:t> </a:t>
                      </a:r>
                      <a:r>
                        <a:rPr lang="ja-JP" altLang="en-US" sz="2400" b="1" i="0" u="none" baseline="0" smtClean="0">
                          <a:solidFill>
                            <a:srgbClr val="FFFFFF"/>
                          </a:solidFill>
                          <a:effectLst/>
                          <a:latin typeface="Calibri"/>
                          <a:ea typeface="ＭＳ Ｐゴシック"/>
                        </a:rPr>
                        <a:t>プラスチック</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ja-JP" altLang="en-US" sz="1800" b="0" i="0" u="none" baseline="0" smtClean="0">
                          <a:solidFill>
                            <a:srgbClr val="28288A"/>
                          </a:solidFill>
                          <a:effectLst/>
                          <a:latin typeface="Calibri"/>
                          <a:ea typeface="ＭＳ Ｐゴシック"/>
                        </a:rPr>
                        <a:t>製造プロセス</a:t>
                      </a:r>
                      <a:endParaRPr lang="en-US" sz="1800" b="0" i="0" u="none" baseline="0" dirty="0">
                        <a:solidFill>
                          <a:srgbClr val="28288A"/>
                        </a:solidFill>
                        <a:effectLst/>
                        <a:latin typeface="Calibri"/>
                        <a:ea typeface="ＭＳ Ｐゴシック"/>
                      </a:endParaRPr>
                    </a:p>
                  </a:txBody>
                  <a:tcPr vert="vert270"/>
                </a:tc>
                <a:tc>
                  <a:txBody>
                    <a:bodyPr/>
                    <a:lstStyle/>
                    <a:p>
                      <a:r>
                        <a:rPr lang="ja-JP" altLang="en-US" sz="1800" b="0" i="0" u="none" baseline="0" smtClean="0">
                          <a:solidFill>
                            <a:srgbClr val="28288A"/>
                          </a:solidFill>
                          <a:effectLst/>
                          <a:latin typeface="Calibri"/>
                          <a:ea typeface="ＭＳ Ｐゴシック"/>
                        </a:rPr>
                        <a:t>金型鋳造</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砂型鋳造</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製造プロセス</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ja-JP" altLang="en-US" sz="1800" b="0" i="0" u="none" baseline="0" smtClean="0">
                          <a:solidFill>
                            <a:srgbClr val="28288A"/>
                          </a:solidFill>
                          <a:effectLst/>
                          <a:latin typeface="Calibri"/>
                          <a:ea typeface="ＭＳ Ｐゴシック"/>
                        </a:rPr>
                        <a:t>射出成形</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ja-JP" altLang="en-US" sz="1800" b="0" i="0" u="none" baseline="0" smtClean="0">
                          <a:solidFill>
                            <a:srgbClr val="28288A"/>
                          </a:solidFill>
                          <a:effectLst/>
                          <a:latin typeface="Calibri"/>
                          <a:ea typeface="ＭＳ Ｐゴシック"/>
                        </a:rPr>
                        <a:t>押し出し</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型打ち</a:t>
                      </a:r>
                      <a:r>
                        <a:rPr lang="en-US" altLang="ja-JP" sz="1800" b="0" i="0" u="none" baseline="0" smtClean="0">
                          <a:solidFill>
                            <a:srgbClr val="28288A"/>
                          </a:solidFill>
                          <a:effectLst/>
                          <a:latin typeface="Calibri"/>
                          <a:ea typeface="ＭＳ Ｐゴシック"/>
                        </a:rPr>
                        <a:t>/</a:t>
                      </a:r>
                      <a:r>
                        <a:rPr lang="ja-JP" altLang="en-US" sz="1800" b="0" i="0" u="none" baseline="0" smtClean="0">
                          <a:solidFill>
                            <a:srgbClr val="28288A"/>
                          </a:solidFill>
                          <a:effectLst/>
                          <a:latin typeface="Calibri"/>
                          <a:ea typeface="ＭＳ Ｐゴシック"/>
                        </a:rPr>
                        <a:t>形成板金</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ja-JP" altLang="en-US" sz="1800" b="0" i="0" u="none" baseline="0" smtClean="0">
                          <a:solidFill>
                            <a:srgbClr val="28288A"/>
                          </a:solidFill>
                          <a:effectLst/>
                          <a:latin typeface="Calibri"/>
                          <a:ea typeface="ＭＳ Ｐゴシック"/>
                        </a:rPr>
                        <a:t>押し出し</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ja-JP" altLang="en-US" sz="1800" b="0" i="0" u="none" baseline="0" smtClean="0">
                          <a:solidFill>
                            <a:srgbClr val="28288A"/>
                          </a:solidFill>
                          <a:effectLst/>
                          <a:latin typeface="Calibri"/>
                          <a:ea typeface="ＭＳ Ｐゴシック"/>
                        </a:rPr>
                        <a:t>鍛造製品</a:t>
                      </a:r>
                      <a:endParaRPr lang="en-US" sz="1800" b="0" i="0" u="none" baseline="0" dirty="0">
                        <a:solidFill>
                          <a:srgbClr val="28288A"/>
                        </a:solidFill>
                        <a:effectLst/>
                        <a:latin typeface="Calibri"/>
                        <a:ea typeface="ＭＳ Ｐゴシック"/>
                      </a:endParaRPr>
                    </a:p>
                  </a:txBody>
                  <a:tcPr/>
                </a:tc>
                <a:tc>
                  <a:txBody>
                    <a:bodyPr/>
                    <a:lstStyle/>
                    <a:p>
                      <a:r>
                        <a:rPr lang="zh-TW" altLang="en-US" sz="1800" b="0" i="0" u="none" baseline="0" smtClean="0">
                          <a:solidFill>
                            <a:srgbClr val="28288A"/>
                          </a:solidFill>
                          <a:effectLst/>
                          <a:latin typeface="Calibri"/>
                          <a:ea typeface="ＭＳ Ｐゴシック"/>
                        </a:rPr>
                        <a:t>機械砂型鋳造</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ja-JP" altLang="en-US" sz="1800" b="0" i="0" u="none" baseline="0" smtClean="0">
                          <a:solidFill>
                            <a:srgbClr val="28288A"/>
                          </a:solidFill>
                          <a:effectLst/>
                          <a:latin typeface="Calibri"/>
                          <a:ea typeface="ＭＳ Ｐゴシック"/>
                        </a:rPr>
                        <a:t>粉砕</a:t>
                      </a:r>
                      <a:endParaRPr lang="en-US" sz="1800" b="0" i="0" u="none" baseline="0" dirty="0">
                        <a:solidFill>
                          <a:srgbClr val="28288A"/>
                        </a:solidFill>
                        <a:effectLst/>
                        <a:latin typeface="Calibri"/>
                        <a:ea typeface="ＭＳ Ｐゴシック"/>
                      </a:endParaRPr>
                    </a:p>
                  </a:txBody>
                  <a:tcPr/>
                </a:tc>
                <a:tc>
                  <a:txBody>
                    <a:bodyPr/>
                    <a:lstStyle/>
                    <a:p>
                      <a:r>
                        <a:rPr lang="ja-JP" altLang="en-US" sz="1800" b="0" i="0" u="none" baseline="0" smtClean="0">
                          <a:solidFill>
                            <a:srgbClr val="28288A"/>
                          </a:solidFill>
                          <a:effectLst/>
                          <a:latin typeface="Calibri"/>
                          <a:ea typeface="ＭＳ Ｐゴシック"/>
                        </a:rPr>
                        <a:t>旋削</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製造地域の入力</a:t>
            </a:r>
            <a:endParaRPr lang="en-US" sz="2500" dirty="0"/>
          </a:p>
        </p:txBody>
      </p:sp>
      <p:sp>
        <p:nvSpPr>
          <p:cNvPr id="3" name="Content Placeholder 2"/>
          <p:cNvSpPr>
            <a:spLocks noGrp="1"/>
          </p:cNvSpPr>
          <p:nvPr>
            <p:ph idx="1"/>
          </p:nvPr>
        </p:nvSpPr>
        <p:spPr>
          <a:xfrm>
            <a:off x="688028" y="1281346"/>
            <a:ext cx="6017572" cy="4525963"/>
          </a:xfrm>
        </p:spPr>
        <p:txBody>
          <a:bodyPr>
            <a:normAutofit fontScale="92500" lnSpcReduction="20000"/>
          </a:bodyPr>
          <a:lstStyle/>
          <a:p>
            <a:r>
              <a:rPr lang="ja-JP" altLang="en-US" smtClean="0"/>
              <a:t>各地域では、さまざまな方法の組み合わせによってエネルギーが生成されます。</a:t>
            </a:r>
            <a:r>
              <a:rPr lang="en-US" altLang="ja-JP" smtClean="0"/>
              <a:t>kWh </a:t>
            </a:r>
            <a:r>
              <a:rPr lang="ja-JP" altLang="en-US" smtClean="0"/>
              <a:t>単位の影響は地域ごとに異なります。方法の例を以下に示します。</a:t>
            </a:r>
            <a:endParaRPr lang="en-US" dirty="0" smtClean="0"/>
          </a:p>
          <a:p>
            <a:pPr lvl="1"/>
            <a:r>
              <a:rPr lang="ja-JP" altLang="en-US" sz="2100" smtClean="0"/>
              <a:t>化石燃料</a:t>
            </a:r>
            <a:endParaRPr lang="en-US" sz="2100" dirty="0" smtClean="0"/>
          </a:p>
          <a:p>
            <a:pPr lvl="1"/>
            <a:r>
              <a:rPr lang="ja-JP" altLang="en-US" sz="2100" smtClean="0"/>
              <a:t>原子力発電</a:t>
            </a:r>
            <a:endParaRPr lang="en-US" sz="2100" dirty="0" smtClean="0"/>
          </a:p>
          <a:p>
            <a:pPr lvl="1"/>
            <a:r>
              <a:rPr lang="ja-JP" altLang="en-US" sz="2100" smtClean="0"/>
              <a:t>水力発電</a:t>
            </a:r>
            <a:endParaRPr lang="en-US" sz="2100" dirty="0" smtClean="0"/>
          </a:p>
          <a:p>
            <a:r>
              <a:rPr lang="ja-JP" altLang="en-US" smtClean="0"/>
              <a:t>その地域で製造プロセスによって使用される資源を判断します。</a:t>
            </a:r>
            <a:endParaRPr lang="en-US" dirty="0" smtClean="0"/>
          </a:p>
          <a:p>
            <a:r>
              <a:rPr lang="ja-JP" altLang="en-US" smtClean="0"/>
              <a:t>選択可能な地域</a:t>
            </a:r>
            <a:endParaRPr lang="en-US" dirty="0" smtClean="0"/>
          </a:p>
          <a:p>
            <a:pPr lvl="1"/>
            <a:r>
              <a:rPr lang="ja-JP" altLang="en-US" sz="2100" smtClean="0"/>
              <a:t>アジア</a:t>
            </a:r>
            <a:endParaRPr lang="en-US" sz="2100" dirty="0" smtClean="0"/>
          </a:p>
          <a:p>
            <a:pPr lvl="1"/>
            <a:r>
              <a:rPr lang="ja-JP" altLang="en-US" sz="2100" smtClean="0"/>
              <a:t>欧州</a:t>
            </a:r>
            <a:endParaRPr lang="en-US" sz="2100" dirty="0" smtClean="0"/>
          </a:p>
          <a:p>
            <a:pPr lvl="1"/>
            <a:r>
              <a:rPr lang="ja-JP" altLang="en-US" sz="2100" smtClean="0"/>
              <a:t>北米</a:t>
            </a:r>
            <a:endParaRPr lang="en-US" sz="2100" dirty="0" smtClean="0"/>
          </a:p>
          <a:p>
            <a:pPr lvl="1"/>
            <a:r>
              <a:rPr lang="ja-JP" altLang="en-US" sz="2100" smtClean="0"/>
              <a:t>日本</a:t>
            </a:r>
            <a:endParaRPr lang="en-US" sz="2100"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輸送および使用領域の入力</a:t>
            </a:r>
            <a:endParaRPr lang="en-US" sz="2500" dirty="0"/>
          </a:p>
        </p:txBody>
      </p:sp>
      <p:sp>
        <p:nvSpPr>
          <p:cNvPr id="3" name="Content Placeholder 2"/>
          <p:cNvSpPr>
            <a:spLocks noGrp="1"/>
          </p:cNvSpPr>
          <p:nvPr>
            <p:ph idx="1"/>
          </p:nvPr>
        </p:nvSpPr>
        <p:spPr>
          <a:xfrm>
            <a:off x="688028" y="1281346"/>
            <a:ext cx="6017572" cy="4525963"/>
          </a:xfrm>
        </p:spPr>
        <p:txBody>
          <a:bodyPr>
            <a:normAutofit/>
          </a:bodyPr>
          <a:lstStyle/>
          <a:p>
            <a:r>
              <a:rPr lang="ja-JP" altLang="en-US" smtClean="0"/>
              <a:t>製品の使用段階で消費されるエネルギー源 </a:t>
            </a:r>
            <a:r>
              <a:rPr lang="en-US" altLang="ja-JP" smtClean="0"/>
              <a:t>(</a:t>
            </a:r>
            <a:r>
              <a:rPr lang="ja-JP" altLang="en-US" smtClean="0"/>
              <a:t>該当する場合</a:t>
            </a:r>
            <a:r>
              <a:rPr lang="en-US" altLang="ja-JP" smtClean="0"/>
              <a:t>) </a:t>
            </a:r>
            <a:r>
              <a:rPr lang="ja-JP" altLang="en-US" smtClean="0"/>
              <a:t>および耐用年数終了後の製品の行き先を判断します。</a:t>
            </a:r>
            <a:r>
              <a:rPr lang="en-US" smtClean="0"/>
              <a:t>  </a:t>
            </a:r>
            <a:endParaRPr lang="en-US" dirty="0" smtClean="0"/>
          </a:p>
          <a:p>
            <a:pPr lvl="1"/>
            <a:r>
              <a:rPr lang="ja-JP" altLang="en-US" smtClean="0"/>
              <a:t>アジア</a:t>
            </a:r>
            <a:endParaRPr lang="en-US" dirty="0" smtClean="0"/>
          </a:p>
          <a:p>
            <a:pPr lvl="1"/>
            <a:r>
              <a:rPr lang="ja-JP" altLang="en-US" smtClean="0"/>
              <a:t>欧州</a:t>
            </a:r>
            <a:endParaRPr lang="en-US" dirty="0" smtClean="0"/>
          </a:p>
          <a:p>
            <a:pPr lvl="1"/>
            <a:r>
              <a:rPr lang="ja-JP" altLang="en-US" smtClean="0"/>
              <a:t>北米</a:t>
            </a:r>
            <a:endParaRPr lang="en-US" dirty="0" smtClean="0"/>
          </a:p>
          <a:p>
            <a:pPr lvl="1"/>
            <a:r>
              <a:rPr lang="ja-JP" altLang="en-US" smtClean="0"/>
              <a:t>日本</a:t>
            </a:r>
            <a:endParaRPr lang="en-US" dirty="0" smtClean="0"/>
          </a:p>
          <a:p>
            <a:r>
              <a:rPr lang="ja-JP" altLang="en-US" smtClean="0"/>
              <a:t>製造場所から使用場所への製品輸送に関連する環境影響を予測します。</a:t>
            </a:r>
            <a:endParaRPr lang="en-US"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a:t>
            </a:r>
            <a:r>
              <a:rPr lang="ja-JP" altLang="en-US" sz="2500" smtClean="0"/>
              <a:t>による環境影響の計算</a:t>
            </a:r>
            <a:endParaRPr lang="en-US" sz="2500" dirty="0"/>
          </a:p>
        </p:txBody>
      </p:sp>
      <p:sp>
        <p:nvSpPr>
          <p:cNvPr id="3" name="Content Placeholder 2"/>
          <p:cNvSpPr>
            <a:spLocks noGrp="1"/>
          </p:cNvSpPr>
          <p:nvPr>
            <p:ph idx="1"/>
          </p:nvPr>
        </p:nvSpPr>
        <p:spPr>
          <a:xfrm>
            <a:off x="688028" y="1281346"/>
            <a:ext cx="3579172" cy="4525963"/>
          </a:xfrm>
        </p:spPr>
        <p:txBody>
          <a:bodyPr/>
          <a:lstStyle/>
          <a:p>
            <a:r>
              <a:rPr lang="ja-JP" altLang="en-US" smtClean="0"/>
              <a:t>パラメータ</a:t>
            </a:r>
            <a:endParaRPr lang="en-US" dirty="0" smtClean="0"/>
          </a:p>
          <a:p>
            <a:pPr lvl="1"/>
            <a:r>
              <a:rPr lang="ja-JP" altLang="en-US" b="1" smtClean="0"/>
              <a:t>二酸化炭素</a:t>
            </a:r>
            <a:r>
              <a:rPr lang="ja-JP" altLang="en-US" smtClean="0"/>
              <a:t>排出量</a:t>
            </a:r>
            <a:endParaRPr lang="en-US" dirty="0" smtClean="0"/>
          </a:p>
          <a:p>
            <a:pPr lvl="1"/>
            <a:r>
              <a:rPr lang="ja-JP" altLang="en-US" b="1" smtClean="0"/>
              <a:t>酸性大気汚染</a:t>
            </a:r>
            <a:endParaRPr lang="en-US" b="1" dirty="0" smtClean="0"/>
          </a:p>
          <a:p>
            <a:pPr lvl="1"/>
            <a:r>
              <a:rPr lang="ja-JP" altLang="en-US" b="1" smtClean="0"/>
              <a:t>水の</a:t>
            </a:r>
            <a:r>
              <a:rPr lang="ja-JP" altLang="en-US" smtClean="0"/>
              <a:t>富栄養化</a:t>
            </a:r>
            <a:endParaRPr lang="en-US" dirty="0" smtClean="0"/>
          </a:p>
          <a:p>
            <a:pPr lvl="1"/>
            <a:r>
              <a:rPr lang="ja-JP" altLang="en-US" b="1" smtClean="0"/>
              <a:t>エネルギー</a:t>
            </a:r>
            <a:r>
              <a:rPr lang="ja-JP" altLang="en-US" smtClean="0"/>
              <a:t>消費量</a:t>
            </a:r>
            <a:endParaRPr lang="en-US" dirty="0" smtClean="0"/>
          </a:p>
          <a:p>
            <a:r>
              <a:rPr lang="ja-JP" altLang="en-US" smtClean="0"/>
              <a:t>要素の割合</a:t>
            </a:r>
            <a:endParaRPr lang="en-US" dirty="0" smtClean="0"/>
          </a:p>
          <a:p>
            <a:pPr lvl="1"/>
            <a:r>
              <a:rPr lang="ja-JP" altLang="en-US" smtClean="0"/>
              <a:t>材料名</a:t>
            </a:r>
            <a:endParaRPr lang="en-US" dirty="0" smtClean="0"/>
          </a:p>
          <a:p>
            <a:pPr lvl="1"/>
            <a:r>
              <a:rPr lang="ja-JP" altLang="en-US" smtClean="0"/>
              <a:t>製造</a:t>
            </a:r>
            <a:endParaRPr lang="en-US" dirty="0" smtClean="0"/>
          </a:p>
          <a:p>
            <a:pPr lvl="1"/>
            <a:r>
              <a:rPr lang="ja-JP" altLang="en-US" smtClean="0"/>
              <a:t>使用地域</a:t>
            </a:r>
            <a:endParaRPr lang="en-US" dirty="0" smtClean="0"/>
          </a:p>
          <a:p>
            <a:pPr lvl="1"/>
            <a:r>
              <a:rPr lang="ja-JP" altLang="en-US" smtClean="0"/>
              <a:t>耐用年数終了</a:t>
            </a:r>
            <a:r>
              <a:rPr lang="en-US" smtClean="0"/>
              <a:t> </a:t>
            </a:r>
            <a:endParaRPr lang="en-US" dirty="0" smtClean="0"/>
          </a:p>
          <a:p>
            <a:r>
              <a:rPr lang="ja-JP" altLang="en-US" smtClean="0"/>
              <a:t>ベースラインの設定</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3525"/>
            <a:ext cx="8458200" cy="457200"/>
          </a:xfrm>
        </p:spPr>
        <p:txBody>
          <a:bodyPr rtlCol="0">
            <a:normAutofit fontScale="90000"/>
          </a:bodyPr>
          <a:lstStyle/>
          <a:p>
            <a:pPr fontAlgn="auto">
              <a:spcAft>
                <a:spcPts val="0"/>
              </a:spcAft>
              <a:defRPr/>
            </a:pPr>
            <a:r>
              <a:rPr lang="ja-JP" altLang="en-US" sz="2500" smtClean="0"/>
              <a:t>環境に配慮したエンジニアリングとは</a:t>
            </a:r>
            <a:r>
              <a:rPr lang="en-US" altLang="ja-JP" sz="2500" smtClean="0"/>
              <a:t>?</a:t>
            </a:r>
            <a:r>
              <a:rPr lang="en-US" altLang="ja-JP" sz="2500" smtClean="0">
                <a:solidFill>
                  <a:srgbClr val="3A5A10"/>
                </a:solidFill>
              </a:rPr>
              <a:t> </a:t>
            </a:r>
            <a:r>
              <a:rPr lang="en-US" altLang="ja-JP" sz="2500" smtClean="0"/>
              <a:t>?</a:t>
            </a:r>
            <a:endParaRPr lang="en-US" sz="2500" dirty="0"/>
          </a:p>
        </p:txBody>
      </p:sp>
      <p:sp>
        <p:nvSpPr>
          <p:cNvPr id="3" name="Content Placeholder 2"/>
          <p:cNvSpPr>
            <a:spLocks noGrp="1"/>
          </p:cNvSpPr>
          <p:nvPr>
            <p:ph idx="1"/>
          </p:nvPr>
        </p:nvSpPr>
        <p:spPr>
          <a:xfrm>
            <a:off x="688028" y="1281346"/>
            <a:ext cx="7922572" cy="4525963"/>
          </a:xfrm>
        </p:spPr>
        <p:txBody>
          <a:bodyPr rtlCol="0">
            <a:normAutofit/>
          </a:bodyPr>
          <a:lstStyle/>
          <a:p>
            <a:pPr fontAlgn="auto">
              <a:spcAft>
                <a:spcPts val="0"/>
              </a:spcAft>
              <a:defRPr/>
            </a:pPr>
            <a:r>
              <a:rPr lang="ja-JP" altLang="en-US" sz="2800" kern="1200" smtClean="0">
                <a:solidFill>
                  <a:srgbClr val="006600"/>
                </a:solidFill>
                <a:latin typeface="Arial Rounded MT Bold"/>
              </a:rPr>
              <a:t>環境に配慮した</a:t>
            </a:r>
            <a:r>
              <a:rPr lang="ja-JP" altLang="en-US" kern="1200" smtClean="0">
                <a:latin typeface="Arial Rounded MT Bold" pitchFamily="34" charset="0"/>
              </a:rPr>
              <a:t> </a:t>
            </a:r>
            <a:r>
              <a:rPr lang="ja-JP" altLang="en-US" sz="2800" kern="1200" smtClean="0">
                <a:solidFill>
                  <a:srgbClr val="006600"/>
                </a:solidFill>
                <a:latin typeface="Arial Rounded MT Bold"/>
              </a:rPr>
              <a:t>エンジニアリング</a:t>
            </a:r>
            <a:r>
              <a:rPr lang="ja-JP" altLang="en-US" kern="1200" smtClean="0"/>
              <a:t>とは、製品またはプロセスに</a:t>
            </a:r>
            <a:r>
              <a:rPr lang="ja-JP" altLang="en-US" kern="1200" smtClean="0">
                <a:solidFill>
                  <a:srgbClr val="74B31F"/>
                </a:solidFill>
              </a:rPr>
              <a:t>社会的</a:t>
            </a:r>
            <a:r>
              <a:rPr lang="ja-JP" altLang="en-US" kern="1200" smtClean="0"/>
              <a:t>、</a:t>
            </a:r>
            <a:r>
              <a:rPr lang="ja-JP" altLang="en-US" kern="1200" smtClean="0">
                <a:solidFill>
                  <a:srgbClr val="74B31F"/>
                </a:solidFill>
              </a:rPr>
              <a:t>環境的</a:t>
            </a:r>
            <a:r>
              <a:rPr lang="ja-JP" altLang="en-US" kern="1200" smtClean="0"/>
              <a:t>、および</a:t>
            </a:r>
            <a:r>
              <a:rPr lang="ja-JP" altLang="en-US" kern="1200" smtClean="0">
                <a:solidFill>
                  <a:srgbClr val="74B31F"/>
                </a:solidFill>
              </a:rPr>
              <a:t>経済的</a:t>
            </a:r>
            <a:r>
              <a:rPr lang="ja-JP" altLang="en-US" kern="1200" smtClean="0"/>
              <a:t>な条件を統合することを示す</a:t>
            </a:r>
            <a:endParaRPr lang="en-US" dirty="0" smtClean="0"/>
          </a:p>
          <a:p>
            <a:pPr fontAlgn="auto">
              <a:spcAft>
                <a:spcPts val="0"/>
              </a:spcAft>
              <a:defRPr/>
            </a:pPr>
            <a:r>
              <a:rPr lang="ja-JP" altLang="en-US" smtClean="0"/>
              <a:t>まもなくすべての設計は</a:t>
            </a:r>
            <a:r>
              <a:rPr lang="ja-JP" altLang="en-US" sz="2800" smtClean="0">
                <a:solidFill>
                  <a:srgbClr val="006600"/>
                </a:solidFill>
                <a:latin typeface="Arial Rounded MT Bold"/>
              </a:rPr>
              <a:t>環境に配慮した</a:t>
            </a:r>
            <a:r>
              <a:rPr lang="ja-JP" altLang="en-US" smtClean="0">
                <a:solidFill>
                  <a:srgbClr val="74B31F"/>
                </a:solidFill>
              </a:rPr>
              <a:t> </a:t>
            </a:r>
            <a:r>
              <a:rPr lang="ja-JP" altLang="en-US" sz="2800" smtClean="0">
                <a:solidFill>
                  <a:srgbClr val="006600"/>
                </a:solidFill>
                <a:latin typeface="Arial Rounded MT Bold"/>
              </a:rPr>
              <a:t>設計</a:t>
            </a:r>
            <a:r>
              <a:rPr lang="ja-JP" altLang="en-US" sz="2000" smtClean="0">
                <a:solidFill>
                  <a:srgbClr val="000000"/>
                </a:solidFill>
                <a:latin typeface="Arial Rounded MT Bold"/>
              </a:rPr>
              <a:t>となる</a:t>
            </a:r>
            <a:endParaRPr lang="en-US" sz="2000" kern="1200" dirty="0" smtClean="0">
              <a:solidFill>
                <a:srgbClr val="000000"/>
              </a:solidFill>
              <a:latin typeface="Arial Rounded MT Bold"/>
            </a:endParaRPr>
          </a:p>
          <a:p>
            <a:pPr fontAlgn="auto">
              <a:spcAft>
                <a:spcPts val="0"/>
              </a:spcAft>
              <a:defRPr/>
            </a:pPr>
            <a:r>
              <a:rPr lang="en-US" altLang="ja-JP" sz="2800" kern="1200" dirty="0" err="1" smtClean="0">
                <a:solidFill>
                  <a:srgbClr val="006600"/>
                </a:solidFill>
                <a:latin typeface="Arial Rounded MT Bold"/>
              </a:rPr>
              <a:t>SolidWorks</a:t>
            </a:r>
            <a:r>
              <a:rPr lang="en-US" altLang="ja-JP" kern="1200" dirty="0" smtClean="0">
                <a:solidFill>
                  <a:srgbClr val="74B31F"/>
                </a:solidFill>
                <a:latin typeface="Arial Rounded MT Bold" pitchFamily="34" charset="0"/>
              </a:rPr>
              <a:t> </a:t>
            </a:r>
            <a:r>
              <a:rPr lang="en-US" altLang="ja-JP" sz="2800" kern="1200" dirty="0" smtClean="0">
                <a:solidFill>
                  <a:srgbClr val="006600"/>
                </a:solidFill>
                <a:latin typeface="Arial Rounded MT Bold"/>
              </a:rPr>
              <a:t>Sustainability </a:t>
            </a:r>
            <a:r>
              <a:rPr lang="en-US" altLang="ja-JP" kern="1200" dirty="0" smtClean="0">
                <a:solidFill>
                  <a:srgbClr val="74B31F"/>
                </a:solidFill>
                <a:latin typeface="Arial Rounded MT Bold" pitchFamily="34" charset="0"/>
              </a:rPr>
              <a:t> </a:t>
            </a:r>
            <a:r>
              <a:rPr lang="ja-JP" altLang="en-US" kern="1200" smtClean="0"/>
              <a:t>を使用することで、学生は環境を意識した設計が可能になる</a:t>
            </a:r>
            <a:r>
              <a:rPr lang="en-US" dirty="0" smtClean="0"/>
              <a:t> </a:t>
            </a:r>
            <a:endParaRPr lang="en-US" dirty="0" smtClean="0">
              <a:solidFill>
                <a:schemeClr val="accent4"/>
              </a:solidFill>
            </a:endParaRPr>
          </a:p>
          <a:p>
            <a:pPr fontAlgn="auto">
              <a:spcAft>
                <a:spcPts val="0"/>
              </a:spcAft>
              <a:defRPr/>
            </a:pPr>
            <a:r>
              <a:rPr lang="ja-JP" altLang="en-US" smtClean="0"/>
              <a:t>成功する製品は、</a:t>
            </a:r>
            <a:r>
              <a:rPr lang="ja-JP" altLang="en-US" sz="2800" smtClean="0">
                <a:solidFill>
                  <a:srgbClr val="006600"/>
                </a:solidFill>
                <a:latin typeface="Arial Rounded MT Bold"/>
              </a:rPr>
              <a:t>ライフサイクル</a:t>
            </a:r>
            <a:r>
              <a:rPr lang="ja-JP" altLang="en-US" smtClean="0">
                <a:solidFill>
                  <a:srgbClr val="74B31F"/>
                </a:solidFill>
              </a:rPr>
              <a:t> </a:t>
            </a:r>
            <a:r>
              <a:rPr lang="ja-JP" altLang="en-US" sz="2800" smtClean="0">
                <a:solidFill>
                  <a:srgbClr val="006600"/>
                </a:solidFill>
                <a:latin typeface="Arial Rounded MT Bold"/>
              </a:rPr>
              <a:t> アセスメント </a:t>
            </a:r>
            <a:r>
              <a:rPr lang="en-US" altLang="ja-JP" dirty="0" smtClean="0"/>
              <a:t>(</a:t>
            </a:r>
            <a:r>
              <a:rPr lang="en-US" altLang="ja-JP" sz="2800" dirty="0" smtClean="0">
                <a:solidFill>
                  <a:srgbClr val="006600"/>
                </a:solidFill>
                <a:latin typeface="Arial Rounded MT Bold"/>
              </a:rPr>
              <a:t>LCA</a:t>
            </a:r>
            <a:r>
              <a:rPr lang="en-US" altLang="ja-JP" dirty="0" smtClean="0"/>
              <a:t>) </a:t>
            </a:r>
            <a:r>
              <a:rPr lang="ja-JP" altLang="en-US" smtClean="0"/>
              <a:t>をエンジニアリング設計プロセスに直接統合することによって開発される</a:t>
            </a:r>
            <a:endParaRPr lang="en-US" dirty="0" smtClean="0"/>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材料特性に基づいた類似材料検索</a:t>
            </a:r>
            <a:endParaRPr lang="en-US" sz="2500" dirty="0"/>
          </a:p>
        </p:txBody>
      </p:sp>
      <p:sp>
        <p:nvSpPr>
          <p:cNvPr id="3" name="Content Placeholder 2"/>
          <p:cNvSpPr>
            <a:spLocks noGrp="1"/>
          </p:cNvSpPr>
          <p:nvPr>
            <p:ph idx="1"/>
          </p:nvPr>
        </p:nvSpPr>
        <p:spPr>
          <a:xfrm>
            <a:off x="688028" y="1281346"/>
            <a:ext cx="5026972" cy="4525963"/>
          </a:xfrm>
        </p:spPr>
        <p:txBody>
          <a:bodyPr>
            <a:normAutofit/>
          </a:bodyPr>
          <a:lstStyle/>
          <a:p>
            <a:r>
              <a:rPr lang="ja-JP" altLang="en-US" smtClean="0"/>
              <a:t>熱膨張</a:t>
            </a:r>
            <a:endParaRPr lang="en-US" dirty="0" smtClean="0"/>
          </a:p>
          <a:p>
            <a:r>
              <a:rPr lang="ja-JP" altLang="en-US" smtClean="0"/>
              <a:t>比熱</a:t>
            </a:r>
            <a:endParaRPr lang="en-US" dirty="0" smtClean="0"/>
          </a:p>
          <a:p>
            <a:r>
              <a:rPr lang="ja-JP" altLang="en-US" smtClean="0"/>
              <a:t>密度</a:t>
            </a:r>
            <a:endParaRPr lang="en-US" dirty="0" smtClean="0"/>
          </a:p>
          <a:p>
            <a:r>
              <a:rPr lang="ja-JP" altLang="en-US" smtClean="0"/>
              <a:t>弾性係数</a:t>
            </a:r>
            <a:endParaRPr lang="en-US" dirty="0" smtClean="0"/>
          </a:p>
          <a:p>
            <a:r>
              <a:rPr lang="ja-JP" altLang="en-US" smtClean="0"/>
              <a:t>せん断弾性係数</a:t>
            </a:r>
            <a:endParaRPr lang="en-US" dirty="0" smtClean="0"/>
          </a:p>
          <a:p>
            <a:r>
              <a:rPr lang="ja-JP" altLang="en-US" smtClean="0"/>
              <a:t>温度膨張率</a:t>
            </a:r>
            <a:endParaRPr lang="en-US" dirty="0" smtClean="0"/>
          </a:p>
          <a:p>
            <a:r>
              <a:rPr lang="ja-JP" altLang="en-US" smtClean="0"/>
              <a:t>ポアソン比</a:t>
            </a:r>
            <a:endParaRPr lang="en-US" dirty="0" smtClean="0"/>
          </a:p>
          <a:p>
            <a:r>
              <a:rPr lang="ja-JP" altLang="en-US" smtClean="0"/>
              <a:t>引張強さ</a:t>
            </a:r>
            <a:endParaRPr lang="en-US" dirty="0" smtClean="0"/>
          </a:p>
          <a:p>
            <a:r>
              <a:rPr lang="ja-JP" altLang="en-US" smtClean="0"/>
              <a:t>降伏強度</a:t>
            </a:r>
            <a:endParaRPr lang="en-US" dirty="0" smtClean="0"/>
          </a:p>
        </p:txBody>
      </p:sp>
      <p:pic>
        <p:nvPicPr>
          <p:cNvPr id="1027" name="Picture 3"/>
          <p:cNvPicPr>
            <a:picLocks noChangeAspect="1" noChangeArrowheads="1"/>
          </p:cNvPicPr>
          <p:nvPr/>
        </p:nvPicPr>
        <p:blipFill>
          <a:blip r:embed="rId3"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mtClean="0"/>
              <a:t>材料特性の定義</a:t>
            </a:r>
            <a:r>
              <a:rPr lang="en-US" altLang="ja-JP" sz="2200" b="0" smtClean="0">
                <a:solidFill>
                  <a:srgbClr val="000000"/>
                </a:solidFill>
              </a:rPr>
              <a:t>:</a:t>
            </a:r>
            <a:r>
              <a:rPr lang="en-US" altLang="ja-JP" smtClean="0"/>
              <a:t> </a:t>
            </a:r>
            <a:r>
              <a:rPr lang="en-US" smtClean="0"/>
              <a:t> </a:t>
            </a:r>
            <a:endParaRPr lang="en-US" dirty="0"/>
          </a:p>
        </p:txBody>
      </p:sp>
      <p:sp>
        <p:nvSpPr>
          <p:cNvPr id="3" name="Content Placeholder 2"/>
          <p:cNvSpPr>
            <a:spLocks noGrp="1"/>
          </p:cNvSpPr>
          <p:nvPr>
            <p:ph idx="1"/>
          </p:nvPr>
        </p:nvSpPr>
        <p:spPr>
          <a:xfrm>
            <a:off x="688028" y="1281346"/>
            <a:ext cx="7846372" cy="4525963"/>
          </a:xfrm>
        </p:spPr>
        <p:txBody>
          <a:bodyPr>
            <a:normAutofit fontScale="62500" lnSpcReduction="20000"/>
          </a:bodyPr>
          <a:lstStyle/>
          <a:p>
            <a:r>
              <a:rPr lang="ja-JP" altLang="en-US" sz="2300" smtClean="0"/>
              <a:t>熱膨張 </a:t>
            </a:r>
            <a:r>
              <a:rPr lang="en-US" altLang="ja-JP" sz="2300" b="0" smtClean="0"/>
              <a:t>-</a:t>
            </a:r>
            <a:r>
              <a:rPr lang="en-US" altLang="ja-JP" sz="2300" smtClean="0"/>
              <a:t> </a:t>
            </a:r>
            <a:r>
              <a:rPr lang="ja-JP" altLang="en-US" sz="2300" b="0" smtClean="0"/>
              <a:t>温度</a:t>
            </a:r>
            <a:r>
              <a:rPr lang="ja-JP" altLang="en-US" sz="2300" smtClean="0"/>
              <a:t> </a:t>
            </a:r>
            <a:r>
              <a:rPr lang="ja-JP" altLang="en-US" sz="2300" b="0" smtClean="0"/>
              <a:t>１</a:t>
            </a:r>
            <a:r>
              <a:rPr lang="ja-JP" altLang="en-US" sz="2300" smtClean="0"/>
              <a:t> </a:t>
            </a:r>
            <a:r>
              <a:rPr lang="ja-JP" altLang="en-US" sz="2300" b="0" smtClean="0"/>
              <a:t>度の変化に対する単位長さの変化</a:t>
            </a:r>
            <a:r>
              <a:rPr lang="ja-JP" altLang="en-US" sz="2300" smtClean="0"/>
              <a:t> </a:t>
            </a:r>
            <a:r>
              <a:rPr lang="ja-JP" altLang="en-US" sz="2300" b="0" smtClean="0"/>
              <a:t>（単位温度当たりの垂直歪みの変化）</a:t>
            </a:r>
            <a:r>
              <a:rPr lang="ja-JP" altLang="en-US" sz="2300" smtClean="0"/>
              <a:t> </a:t>
            </a:r>
            <a:r>
              <a:rPr lang="en-US" altLang="ja-JP" sz="2300" b="0" smtClean="0"/>
              <a:t>(K)</a:t>
            </a:r>
            <a:endParaRPr lang="en-US" sz="2300" b="0" dirty="0" smtClean="0"/>
          </a:p>
          <a:p>
            <a:endParaRPr lang="en-US" b="0" dirty="0" smtClean="0"/>
          </a:p>
          <a:p>
            <a:r>
              <a:rPr lang="ja-JP" altLang="en-US" sz="2300" smtClean="0"/>
              <a:t>比熱 </a:t>
            </a:r>
            <a:r>
              <a:rPr lang="en-US" altLang="ja-JP" sz="2300" b="0" smtClean="0"/>
              <a:t>-</a:t>
            </a:r>
            <a:r>
              <a:rPr lang="en-US" altLang="ja-JP" sz="2300" smtClean="0"/>
              <a:t> </a:t>
            </a:r>
            <a:r>
              <a:rPr lang="ja-JP" altLang="en-US" sz="2300" b="0" smtClean="0"/>
              <a:t>材料の単位質量当たり温度を</a:t>
            </a:r>
            <a:r>
              <a:rPr lang="ja-JP" altLang="en-US" sz="2300" smtClean="0"/>
              <a:t> </a:t>
            </a:r>
            <a:r>
              <a:rPr lang="en-US" altLang="ja-JP" sz="2300" b="0" smtClean="0"/>
              <a:t>1</a:t>
            </a:r>
            <a:r>
              <a:rPr lang="en-US" altLang="ja-JP" sz="2300" smtClean="0"/>
              <a:t> </a:t>
            </a:r>
            <a:r>
              <a:rPr lang="ja-JP" altLang="en-US" sz="2300" b="0" smtClean="0"/>
              <a:t>度上げるのに必要な熱量</a:t>
            </a:r>
            <a:r>
              <a:rPr lang="ja-JP" altLang="en-US" sz="2300" smtClean="0"/>
              <a:t> </a:t>
            </a:r>
            <a:r>
              <a:rPr lang="en-US" altLang="ja-JP" sz="2300" b="0" smtClean="0"/>
              <a:t>(J/kg</a:t>
            </a:r>
            <a:r>
              <a:rPr lang="en-US" altLang="ja-JP" sz="2300" smtClean="0"/>
              <a:t>  </a:t>
            </a:r>
            <a:r>
              <a:rPr lang="en-US" altLang="ja-JP" sz="2300" b="0" smtClean="0"/>
              <a:t>K)</a:t>
            </a:r>
            <a:endParaRPr lang="en-US" sz="2300" b="0" dirty="0" smtClean="0"/>
          </a:p>
          <a:p>
            <a:endParaRPr lang="en-US" b="0" dirty="0" smtClean="0"/>
          </a:p>
          <a:p>
            <a:r>
              <a:rPr lang="ja-JP" altLang="en-US" sz="2300" smtClean="0"/>
              <a:t>密度 </a:t>
            </a:r>
            <a:r>
              <a:rPr lang="en-US" altLang="ja-JP" sz="2300" b="0" smtClean="0"/>
              <a:t>-</a:t>
            </a:r>
            <a:r>
              <a:rPr lang="en-US" altLang="ja-JP" sz="2300" smtClean="0"/>
              <a:t> </a:t>
            </a:r>
            <a:r>
              <a:rPr lang="ja-JP" altLang="en-US" sz="2300" b="0" smtClean="0"/>
              <a:t>単位あたりの質量</a:t>
            </a:r>
            <a:r>
              <a:rPr lang="ja-JP" altLang="en-US" sz="2300" smtClean="0"/>
              <a:t> </a:t>
            </a:r>
            <a:r>
              <a:rPr lang="en-US" altLang="ja-JP" sz="2300" b="0" smtClean="0"/>
              <a:t>(kg/m</a:t>
            </a:r>
            <a:r>
              <a:rPr lang="en-US" altLang="ja-JP" sz="2300" b="0" baseline="30000" smtClean="0"/>
              <a:t>3</a:t>
            </a:r>
            <a:r>
              <a:rPr lang="en-US" altLang="ja-JP" sz="2300" b="0" smtClean="0"/>
              <a:t>)</a:t>
            </a:r>
            <a:r>
              <a:rPr lang="en-US" b="0" smtClean="0"/>
              <a:t> </a:t>
            </a:r>
            <a:endParaRPr lang="en-US" b="0" dirty="0" smtClean="0"/>
          </a:p>
          <a:p>
            <a:pPr>
              <a:buNone/>
            </a:pPr>
            <a:endParaRPr lang="en-US" b="0" dirty="0" smtClean="0"/>
          </a:p>
          <a:p>
            <a:r>
              <a:rPr lang="ja-JP" altLang="en-US" sz="2300" smtClean="0"/>
              <a:t>弾性係数 </a:t>
            </a:r>
            <a:r>
              <a:rPr lang="en-US" altLang="ja-JP" sz="2300" b="0" smtClean="0"/>
              <a:t>(</a:t>
            </a:r>
            <a:r>
              <a:rPr lang="ja-JP" altLang="en-US" sz="2300" b="0" smtClean="0"/>
              <a:t>ヤング率</a:t>
            </a:r>
            <a:r>
              <a:rPr lang="en-US" altLang="ja-JP" sz="2300" b="0" smtClean="0"/>
              <a:t>)</a:t>
            </a:r>
            <a:r>
              <a:rPr lang="en-US" altLang="ja-JP" sz="2300" smtClean="0"/>
              <a:t> </a:t>
            </a:r>
            <a:r>
              <a:rPr lang="en-US" altLang="ja-JP" sz="2300" b="0" smtClean="0"/>
              <a:t>-</a:t>
            </a:r>
            <a:r>
              <a:rPr lang="en-US" altLang="ja-JP" sz="2300" smtClean="0"/>
              <a:t> </a:t>
            </a:r>
            <a:r>
              <a:rPr lang="ja-JP" altLang="en-US" sz="2300" b="0" smtClean="0"/>
              <a:t>応力と指定された方向に対する歪みの率</a:t>
            </a:r>
            <a:r>
              <a:rPr lang="ja-JP" altLang="en-US" sz="2300" smtClean="0"/>
              <a:t> </a:t>
            </a:r>
            <a:r>
              <a:rPr lang="en-US" altLang="ja-JP" sz="2300" b="0" smtClean="0"/>
              <a:t>(N/m</a:t>
            </a:r>
            <a:r>
              <a:rPr lang="en-US" altLang="ja-JP" sz="2300" b="0" baseline="30000" smtClean="0"/>
              <a:t>2</a:t>
            </a:r>
            <a:r>
              <a:rPr lang="en-US" altLang="ja-JP" sz="2300" b="0" smtClean="0"/>
              <a:t>)</a:t>
            </a:r>
            <a:endParaRPr lang="en-US" sz="2300" b="0" dirty="0" smtClean="0"/>
          </a:p>
          <a:p>
            <a:pPr>
              <a:buNone/>
            </a:pPr>
            <a:endParaRPr lang="en-US" b="0" dirty="0" smtClean="0"/>
          </a:p>
          <a:p>
            <a:r>
              <a:rPr lang="ja-JP" altLang="en-US" sz="2300" smtClean="0"/>
              <a:t>せん断弾性係数 </a:t>
            </a:r>
            <a:r>
              <a:rPr lang="en-US" altLang="ja-JP" sz="2300" b="0" smtClean="0"/>
              <a:t>(</a:t>
            </a:r>
            <a:r>
              <a:rPr lang="ja-JP" altLang="en-US" sz="2300" b="0" smtClean="0"/>
              <a:t>せん断剛性</a:t>
            </a:r>
            <a:r>
              <a:rPr lang="en-US" altLang="ja-JP" sz="2300" b="0" smtClean="0"/>
              <a:t>)</a:t>
            </a:r>
            <a:r>
              <a:rPr lang="en-US" altLang="ja-JP" sz="2300" smtClean="0"/>
              <a:t> </a:t>
            </a:r>
            <a:r>
              <a:rPr lang="en-US" altLang="ja-JP" sz="2300" b="0" smtClean="0"/>
              <a:t>-</a:t>
            </a:r>
            <a:r>
              <a:rPr lang="en-US" altLang="ja-JP" sz="2300" smtClean="0"/>
              <a:t> </a:t>
            </a:r>
            <a:r>
              <a:rPr lang="ja-JP" altLang="en-US" sz="2300" b="0" smtClean="0"/>
              <a:t>せん断応力とせん断歪みの比</a:t>
            </a:r>
            <a:r>
              <a:rPr lang="ja-JP" altLang="en-US" sz="2300" smtClean="0"/>
              <a:t> </a:t>
            </a:r>
            <a:r>
              <a:rPr lang="en-US" altLang="ja-JP" sz="2300" b="0" smtClean="0"/>
              <a:t>(N/m</a:t>
            </a:r>
            <a:r>
              <a:rPr lang="en-US" altLang="ja-JP" sz="2300" b="0" baseline="30000" smtClean="0"/>
              <a:t>2</a:t>
            </a:r>
            <a:r>
              <a:rPr lang="en-US" altLang="ja-JP" sz="2300" b="0" smtClean="0"/>
              <a:t>)</a:t>
            </a:r>
            <a:endParaRPr lang="en-US" sz="2300" b="0" dirty="0" smtClean="0"/>
          </a:p>
          <a:p>
            <a:endParaRPr lang="en-US" b="0" dirty="0" smtClean="0"/>
          </a:p>
          <a:p>
            <a:r>
              <a:rPr lang="ja-JP" altLang="en-US" sz="2300" smtClean="0"/>
              <a:t>温度膨張率 </a:t>
            </a:r>
            <a:r>
              <a:rPr lang="en-US" altLang="ja-JP" sz="2300" b="0" smtClean="0"/>
              <a:t>-</a:t>
            </a:r>
            <a:r>
              <a:rPr lang="en-US" altLang="ja-JP" sz="2300" smtClean="0"/>
              <a:t> </a:t>
            </a:r>
            <a:r>
              <a:rPr lang="ja-JP" altLang="en-US" sz="2300" b="0" smtClean="0"/>
              <a:t>均一な厚みの材料を熱が伝達される単位温度変化あたりの速度</a:t>
            </a:r>
            <a:r>
              <a:rPr lang="ja-JP" altLang="en-US" sz="2300" smtClean="0"/>
              <a:t> </a:t>
            </a:r>
            <a:r>
              <a:rPr lang="en-US" altLang="ja-JP" sz="2300" b="0" smtClean="0"/>
              <a:t>(W/m</a:t>
            </a:r>
            <a:r>
              <a:rPr lang="en-US" altLang="ja-JP" sz="2300" smtClean="0"/>
              <a:t> </a:t>
            </a:r>
            <a:r>
              <a:rPr lang="en-US" altLang="ja-JP" sz="2300" b="0" smtClean="0"/>
              <a:t>K)</a:t>
            </a:r>
            <a:endParaRPr lang="en-US" sz="2300" b="0" dirty="0" smtClean="0"/>
          </a:p>
          <a:p>
            <a:endParaRPr lang="en-US" b="0" dirty="0" smtClean="0"/>
          </a:p>
          <a:p>
            <a:r>
              <a:rPr lang="ja-JP" altLang="en-US" sz="2300" smtClean="0"/>
              <a:t>ポアソン比 </a:t>
            </a:r>
            <a:r>
              <a:rPr lang="en-US" altLang="ja-JP" sz="2300" b="0" smtClean="0"/>
              <a:t>-</a:t>
            </a:r>
            <a:r>
              <a:rPr lang="en-US" altLang="ja-JP" sz="2300" smtClean="0"/>
              <a:t> </a:t>
            </a:r>
            <a:r>
              <a:rPr lang="ja-JP" altLang="en-US" sz="2300" b="0" smtClean="0"/>
              <a:t>荷重に垂直な収縮</a:t>
            </a:r>
            <a:r>
              <a:rPr lang="ja-JP" altLang="en-US" sz="2300" smtClean="0"/>
              <a:t> </a:t>
            </a:r>
            <a:r>
              <a:rPr lang="en-US" altLang="ja-JP" sz="2300" b="0" smtClean="0"/>
              <a:t>(</a:t>
            </a:r>
            <a:r>
              <a:rPr lang="ja-JP" altLang="en-US" sz="2300" b="0" smtClean="0"/>
              <a:t>横のひずみ</a:t>
            </a:r>
            <a:r>
              <a:rPr lang="en-US" altLang="ja-JP" sz="2300" b="0" smtClean="0"/>
              <a:t>)</a:t>
            </a:r>
            <a:r>
              <a:rPr lang="en-US" altLang="ja-JP" sz="2300" smtClean="0"/>
              <a:t> </a:t>
            </a:r>
            <a:r>
              <a:rPr lang="ja-JP" altLang="en-US" sz="2300" b="0" smtClean="0"/>
              <a:t>と荷重方向への伸長</a:t>
            </a:r>
            <a:r>
              <a:rPr lang="ja-JP" altLang="en-US" sz="2300" smtClean="0"/>
              <a:t> </a:t>
            </a:r>
            <a:r>
              <a:rPr lang="en-US" altLang="ja-JP" sz="2300" b="0" smtClean="0"/>
              <a:t>(</a:t>
            </a:r>
            <a:r>
              <a:rPr lang="ja-JP" altLang="en-US" sz="2300" b="0" smtClean="0"/>
              <a:t>軸方向のひずみ</a:t>
            </a:r>
            <a:r>
              <a:rPr lang="en-US" altLang="ja-JP" sz="2300" b="0" smtClean="0"/>
              <a:t>)</a:t>
            </a:r>
            <a:r>
              <a:rPr lang="en-US" altLang="ja-JP" sz="2300" smtClean="0"/>
              <a:t> </a:t>
            </a:r>
            <a:r>
              <a:rPr lang="ja-JP" altLang="en-US" sz="2300" b="0" smtClean="0"/>
              <a:t>の比。ポアソン比は無次元量です。</a:t>
            </a:r>
            <a:r>
              <a:rPr lang="en-US" b="0" smtClean="0"/>
              <a:t>  </a:t>
            </a:r>
            <a:endParaRPr lang="en-US" b="0" dirty="0" smtClean="0"/>
          </a:p>
          <a:p>
            <a:endParaRPr lang="en-US" b="0" dirty="0" smtClean="0"/>
          </a:p>
          <a:p>
            <a:r>
              <a:rPr lang="ja-JP" altLang="en-US" sz="2300" smtClean="0"/>
              <a:t>引張強さ </a:t>
            </a:r>
            <a:r>
              <a:rPr lang="en-US" altLang="ja-JP" sz="2300" b="0" smtClean="0"/>
              <a:t>–</a:t>
            </a:r>
            <a:r>
              <a:rPr lang="en-US" altLang="ja-JP" sz="2300" smtClean="0"/>
              <a:t> </a:t>
            </a:r>
            <a:r>
              <a:rPr lang="ja-JP" altLang="en-US" sz="2300" b="0" smtClean="0"/>
              <a:t>材料が破壊状態になるまで耐えることが可能な最大の引張応力</a:t>
            </a:r>
            <a:r>
              <a:rPr lang="ja-JP" altLang="en-US" sz="2300" smtClean="0"/>
              <a:t> </a:t>
            </a:r>
            <a:r>
              <a:rPr lang="en-US" altLang="ja-JP" sz="2300" b="0" smtClean="0"/>
              <a:t>(N/m</a:t>
            </a:r>
            <a:r>
              <a:rPr lang="en-US" altLang="ja-JP" sz="2300" b="0" baseline="30000" smtClean="0"/>
              <a:t>2</a:t>
            </a:r>
            <a:r>
              <a:rPr lang="en-US" altLang="ja-JP" sz="2300" b="0" smtClean="0"/>
              <a:t>)</a:t>
            </a:r>
            <a:endParaRPr lang="en-US" sz="2300" b="0" dirty="0" smtClean="0"/>
          </a:p>
          <a:p>
            <a:endParaRPr lang="en-US" b="0" dirty="0" smtClean="0"/>
          </a:p>
          <a:p>
            <a:r>
              <a:rPr lang="ja-JP" altLang="en-US" sz="2300" smtClean="0"/>
              <a:t>降伏強度 </a:t>
            </a:r>
            <a:r>
              <a:rPr lang="en-US" altLang="ja-JP" sz="2300" b="0" smtClean="0"/>
              <a:t>–</a:t>
            </a:r>
            <a:r>
              <a:rPr lang="en-US" altLang="ja-JP" sz="2300" smtClean="0"/>
              <a:t> </a:t>
            </a:r>
            <a:r>
              <a:rPr lang="ja-JP" altLang="en-US" sz="2300" b="0" smtClean="0"/>
              <a:t>材料が完全に変形する応力</a:t>
            </a:r>
            <a:r>
              <a:rPr lang="ja-JP" altLang="en-US" sz="2300" smtClean="0"/>
              <a:t> </a:t>
            </a:r>
            <a:r>
              <a:rPr lang="en-US" altLang="ja-JP" sz="2300" b="0" smtClean="0"/>
              <a:t>(N/m</a:t>
            </a:r>
            <a:r>
              <a:rPr lang="en-US" altLang="ja-JP" sz="2300" b="0" baseline="30000" smtClean="0"/>
              <a:t>2</a:t>
            </a:r>
            <a:r>
              <a:rPr lang="en-US" altLang="ja-JP" sz="2300" b="0" smtClean="0"/>
              <a:t>)</a:t>
            </a:r>
            <a:r>
              <a:rPr lang="en-US" b="0" smtClean="0"/>
              <a:t>  </a:t>
            </a:r>
            <a:endParaRPr lang="en-US" b="0" dirty="0" smtClean="0"/>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Sustainability</a:t>
            </a:r>
            <a:endParaRPr lang="en-US" sz="2500" dirty="0"/>
          </a:p>
        </p:txBody>
      </p:sp>
      <p:sp>
        <p:nvSpPr>
          <p:cNvPr id="3" name="Content Placeholder 2"/>
          <p:cNvSpPr>
            <a:spLocks noGrp="1"/>
          </p:cNvSpPr>
          <p:nvPr>
            <p:ph idx="1"/>
          </p:nvPr>
        </p:nvSpPr>
        <p:spPr>
          <a:xfrm>
            <a:off x="304800" y="838201"/>
            <a:ext cx="8612828" cy="3276600"/>
          </a:xfrm>
        </p:spPr>
        <p:txBody>
          <a:bodyPr>
            <a:normAutofit/>
          </a:bodyPr>
          <a:lstStyle/>
          <a:p>
            <a:r>
              <a:rPr lang="en-US" sz="2000" smtClean="0"/>
              <a:t>SolidWorks SustainabilityXpress </a:t>
            </a:r>
            <a:r>
              <a:rPr lang="ja-JP" altLang="en-US" sz="2000" smtClean="0"/>
              <a:t>と同じ機能</a:t>
            </a:r>
            <a:endParaRPr lang="en-US" sz="2000" dirty="0" smtClean="0"/>
          </a:p>
          <a:p>
            <a:r>
              <a:rPr lang="ja-JP" altLang="en-US" sz="2000" smtClean="0"/>
              <a:t>アセンブリの </a:t>
            </a:r>
            <a:r>
              <a:rPr lang="en-US" altLang="ja-JP" sz="2000" smtClean="0"/>
              <a:t>LCA</a:t>
            </a:r>
            <a:endParaRPr lang="en-US" sz="2000" dirty="0" smtClean="0"/>
          </a:p>
          <a:p>
            <a:r>
              <a:rPr lang="ja-JP" altLang="en-US" sz="2000" smtClean="0"/>
              <a:t>コンフィギュレーション サポート</a:t>
            </a:r>
            <a:endParaRPr lang="en-US" sz="2000" dirty="0" smtClean="0"/>
          </a:p>
          <a:p>
            <a:pPr lvl="1"/>
            <a:r>
              <a:rPr lang="ja-JP" altLang="en-US" sz="1800" smtClean="0"/>
              <a:t>コンフィギュレーションごとの入力および結果の保存</a:t>
            </a:r>
            <a:endParaRPr lang="en-US" sz="1800" dirty="0" smtClean="0"/>
          </a:p>
          <a:p>
            <a:r>
              <a:rPr lang="ja-JP" altLang="en-US" sz="2000" smtClean="0"/>
              <a:t>アセンブリの拡張レポート機能</a:t>
            </a:r>
            <a:endParaRPr lang="en-US" sz="2000" dirty="0" smtClean="0"/>
          </a:p>
          <a:p>
            <a:r>
              <a:rPr lang="ja-JP" altLang="en-US" sz="2000" smtClean="0"/>
              <a:t>使用中に消費されるエネルギーの量と種類の指定</a:t>
            </a:r>
            <a:endParaRPr lang="en-US" sz="2000" dirty="0" smtClean="0"/>
          </a:p>
          <a:p>
            <a:r>
              <a:rPr lang="ja-JP" altLang="en-US" sz="2000" smtClean="0"/>
              <a:t>輸送方法の指定</a:t>
            </a:r>
            <a:endParaRPr lang="en-US" sz="2000" dirty="0" smtClean="0"/>
          </a:p>
          <a:p>
            <a:r>
              <a:rPr lang="ja-JP" altLang="en-US" sz="2000" smtClean="0"/>
              <a:t>アセンブリ可視化のサポート</a:t>
            </a:r>
            <a:endParaRPr lang="en-US" sz="2000" dirty="0" smtClean="0"/>
          </a:p>
        </p:txBody>
      </p:sp>
      <p:pic>
        <p:nvPicPr>
          <p:cNvPr id="4" name="Picture 3" descr="FoodProcAssemViz.JPG"/>
          <p:cNvPicPr>
            <a:picLocks noChangeAspect="1"/>
          </p:cNvPicPr>
          <p:nvPr/>
        </p:nvPicPr>
        <p:blipFill>
          <a:blip r:embed="rId3" cstate="print"/>
          <a:stretch>
            <a:fillRect/>
          </a:stretch>
        </p:blipFill>
        <p:spPr>
          <a:xfrm>
            <a:off x="2286000" y="4191000"/>
            <a:ext cx="4159109" cy="252579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環境配慮に関するレポート</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ja-JP" altLang="en-US" sz="2500" smtClean="0"/>
              <a:t>教室で </a:t>
            </a:r>
            <a:r>
              <a:rPr lang="en-US" sz="2500" smtClean="0"/>
              <a:t>SolidWorks </a:t>
            </a:r>
            <a:r>
              <a:rPr lang="ja-JP" altLang="en-US" sz="2500" smtClean="0"/>
              <a:t>を使用する理由</a:t>
            </a:r>
            <a:endParaRPr lang="en-US" sz="2500" dirty="0"/>
          </a:p>
        </p:txBody>
      </p:sp>
      <p:sp>
        <p:nvSpPr>
          <p:cNvPr id="9219" name="Content Placeholder 2"/>
          <p:cNvSpPr>
            <a:spLocks noGrp="1"/>
          </p:cNvSpPr>
          <p:nvPr>
            <p:ph idx="1"/>
          </p:nvPr>
        </p:nvSpPr>
        <p:spPr>
          <a:xfrm>
            <a:off x="687388" y="1447800"/>
            <a:ext cx="8229600" cy="5410200"/>
          </a:xfrm>
        </p:spPr>
        <p:txBody>
          <a:bodyPr/>
          <a:lstStyle/>
          <a:p>
            <a:pPr>
              <a:defRPr/>
            </a:pPr>
            <a:r>
              <a:rPr lang="ja-JP" altLang="en-US" sz="2800" kern="1200" smtClean="0">
                <a:solidFill>
                  <a:srgbClr val="006600"/>
                </a:solidFill>
                <a:latin typeface="Arial Rounded MT Bold"/>
              </a:rPr>
              <a:t>学生</a:t>
            </a:r>
            <a:r>
              <a:rPr lang="ja-JP" altLang="en-US" kern="1200" smtClean="0">
                <a:solidFill>
                  <a:srgbClr val="74B31F"/>
                </a:solidFill>
                <a:latin typeface="Arial Rounded MT Bold" pitchFamily="34" charset="0"/>
              </a:rPr>
              <a:t> </a:t>
            </a:r>
            <a:r>
              <a:rPr lang="ja-JP" altLang="en-US" kern="1200" smtClean="0"/>
              <a:t>は、自分の設計の環境影響を学習、理解、改善、および伝達する必要がある</a:t>
            </a:r>
            <a:endParaRPr lang="en-US" dirty="0" smtClean="0">
              <a:cs typeface="Arial" charset="0"/>
            </a:endParaRPr>
          </a:p>
          <a:p>
            <a:pPr>
              <a:defRPr/>
            </a:pPr>
            <a:r>
              <a:rPr lang="ja-JP" altLang="en-US" sz="2800" kern="1200" smtClean="0">
                <a:solidFill>
                  <a:srgbClr val="006600"/>
                </a:solidFill>
                <a:latin typeface="Arial Rounded MT Bold"/>
              </a:rPr>
              <a:t>講師</a:t>
            </a:r>
            <a:r>
              <a:rPr lang="ja-JP" altLang="en-US" kern="1200" smtClean="0">
                <a:solidFill>
                  <a:srgbClr val="74B31F"/>
                </a:solidFill>
                <a:latin typeface="Arial Rounded MT Bold" pitchFamily="34" charset="0"/>
              </a:rPr>
              <a:t>  </a:t>
            </a:r>
            <a:r>
              <a:rPr lang="ja-JP" altLang="en-US" kern="1200" smtClean="0"/>
              <a:t>は、材料の選択や製造プロセスが環境にどのような影響を及ぼすかを理解させることができる</a:t>
            </a:r>
            <a:r>
              <a:rPr lang="en-US" smtClean="0">
                <a:latin typeface="Arial" charset="0"/>
                <a:cs typeface="Arial" charset="0"/>
              </a:rPr>
              <a:t> </a:t>
            </a:r>
            <a:endParaRPr lang="en-US" dirty="0" smtClean="0">
              <a:latin typeface="Arial" charset="0"/>
              <a:cs typeface="Arial" charset="0"/>
            </a:endParaRPr>
          </a:p>
          <a:p>
            <a:pPr>
              <a:defRPr/>
            </a:pPr>
            <a:r>
              <a:rPr lang="ja-JP" altLang="en-US" sz="2800" kern="1200" smtClean="0">
                <a:solidFill>
                  <a:srgbClr val="006600"/>
                </a:solidFill>
                <a:latin typeface="Arial Rounded MT Bold"/>
              </a:rPr>
              <a:t>指示</a:t>
            </a:r>
            <a:r>
              <a:rPr lang="ja-JP" altLang="en-US" kern="1200" smtClean="0">
                <a:latin typeface="Arial Rounded MT Bold" pitchFamily="34" charset="0"/>
              </a:rPr>
              <a:t> </a:t>
            </a:r>
            <a:r>
              <a:rPr lang="ja-JP" altLang="en-US" kern="1200" smtClean="0"/>
              <a:t>に従い、設計およびテクノロジを社会的、環境的、および経済的な条件と組み合わせることができる</a:t>
            </a:r>
            <a:endParaRPr lang="en-US" dirty="0" smtClean="0">
              <a:cs typeface="Arial" charset="0"/>
            </a:endParaRP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altLang="en-US" smtClean="0"/>
              <a:t>ご参加ありがとうございました</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ライフサイクル アセスメント </a:t>
            </a:r>
            <a:r>
              <a:rPr lang="en-US" altLang="ja-JP" sz="2500" smtClean="0"/>
              <a:t>- LCA</a:t>
            </a:r>
            <a:endParaRPr lang="en-US" sz="2500" dirty="0"/>
          </a:p>
        </p:txBody>
      </p:sp>
      <p:sp>
        <p:nvSpPr>
          <p:cNvPr id="3" name="Content Placeholder 2"/>
          <p:cNvSpPr>
            <a:spLocks noGrp="1"/>
          </p:cNvSpPr>
          <p:nvPr>
            <p:ph idx="1"/>
          </p:nvPr>
        </p:nvSpPr>
        <p:spPr>
          <a:xfrm>
            <a:off x="609600" y="1219200"/>
            <a:ext cx="4493572" cy="4525963"/>
          </a:xfrm>
        </p:spPr>
        <p:txBody>
          <a:bodyPr>
            <a:normAutofit/>
          </a:bodyPr>
          <a:lstStyle/>
          <a:p>
            <a:r>
              <a:rPr lang="ja-JP" altLang="en-US" smtClean="0"/>
              <a:t>製品の</a:t>
            </a:r>
            <a:r>
              <a:rPr lang="ja-JP" altLang="en-US" sz="2800" smtClean="0">
                <a:solidFill>
                  <a:srgbClr val="578617"/>
                </a:solidFill>
              </a:rPr>
              <a:t>環境影響</a:t>
            </a:r>
            <a:r>
              <a:rPr lang="ja-JP" altLang="en-US" smtClean="0"/>
              <a:t>を、原料の調達から製品の製造、流通、使用、廃棄、リサイクルに至るまで、ライフサイクル全体にわたって定量的に評価するための方法。</a:t>
            </a:r>
            <a:endParaRPr lang="en-US" dirty="0"/>
          </a:p>
        </p:txBody>
      </p:sp>
      <p:pic>
        <p:nvPicPr>
          <p:cNvPr id="5" name="Picture 4" descr="lca_SW_logo_r02.jpg"/>
          <p:cNvPicPr>
            <a:picLocks noChangeAspect="1"/>
          </p:cNvPicPr>
          <p:nvPr/>
        </p:nvPicPr>
        <p:blipFill>
          <a:blip r:embed="rId3" cstate="print"/>
          <a:stretch>
            <a:fillRect/>
          </a:stretch>
        </p:blipFill>
        <p:spPr>
          <a:xfrm>
            <a:off x="5029200" y="1550347"/>
            <a:ext cx="3970390" cy="319311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ja-JP" sz="2500" smtClean="0"/>
              <a:t>LCA – </a:t>
            </a:r>
            <a:r>
              <a:rPr lang="ja-JP" altLang="en-US" sz="2500" smtClean="0"/>
              <a:t>ライフサイクル アセスメント</a:t>
            </a:r>
            <a:endParaRPr lang="en-US" sz="2500" dirty="0"/>
          </a:p>
        </p:txBody>
      </p:sp>
      <p:sp>
        <p:nvSpPr>
          <p:cNvPr id="3" name="Content Placeholder 2"/>
          <p:cNvSpPr>
            <a:spLocks noGrp="1"/>
          </p:cNvSpPr>
          <p:nvPr>
            <p:ph idx="1"/>
          </p:nvPr>
        </p:nvSpPr>
        <p:spPr>
          <a:xfrm>
            <a:off x="381000" y="914400"/>
            <a:ext cx="8536628" cy="5486400"/>
          </a:xfrm>
        </p:spPr>
        <p:txBody>
          <a:bodyPr numCol="1">
            <a:normAutofit fontScale="77500" lnSpcReduction="20000"/>
          </a:bodyPr>
          <a:lstStyle/>
          <a:p>
            <a:r>
              <a:rPr lang="ja-JP" altLang="en-US" sz="2500" smtClean="0"/>
              <a:t>原料の抽出</a:t>
            </a:r>
            <a:endParaRPr lang="en-US" sz="2500" dirty="0" smtClean="0"/>
          </a:p>
          <a:p>
            <a:pPr lvl="1"/>
            <a:r>
              <a:rPr lang="zh-TW" altLang="en-US" sz="2100" smtClean="0"/>
              <a:t>植樹、栽培、伐採</a:t>
            </a:r>
            <a:endParaRPr lang="en-US" sz="2100" dirty="0" smtClean="0"/>
          </a:p>
          <a:p>
            <a:pPr lvl="1"/>
            <a:r>
              <a:rPr lang="ja-JP" altLang="en-US" sz="2100" smtClean="0"/>
              <a:t>原鉱の採掘 </a:t>
            </a:r>
            <a:r>
              <a:rPr lang="en-US" altLang="ja-JP" sz="2100" smtClean="0"/>
              <a:t>(</a:t>
            </a:r>
            <a:r>
              <a:rPr lang="ja-JP" altLang="en-US" sz="2100" smtClean="0"/>
              <a:t>例</a:t>
            </a:r>
            <a:r>
              <a:rPr lang="en-US" altLang="ja-JP" sz="2100" smtClean="0"/>
              <a:t>: </a:t>
            </a:r>
            <a:r>
              <a:rPr lang="ja-JP" altLang="en-US" sz="2100" smtClean="0"/>
              <a:t>ボーキサイト</a:t>
            </a:r>
            <a:r>
              <a:rPr lang="en-US" altLang="ja-JP" sz="2100" smtClean="0"/>
              <a:t>)</a:t>
            </a:r>
            <a:endParaRPr lang="en-US" sz="2100" dirty="0" smtClean="0"/>
          </a:p>
          <a:p>
            <a:pPr lvl="1"/>
            <a:r>
              <a:rPr lang="ja-JP" altLang="en-US" sz="2100" smtClean="0"/>
              <a:t>ボーリングによる石油の採掘</a:t>
            </a:r>
            <a:endParaRPr lang="en-US" sz="2100" dirty="0" smtClean="0"/>
          </a:p>
          <a:p>
            <a:r>
              <a:rPr lang="ja-JP" altLang="en-US" sz="2500" smtClean="0"/>
              <a:t>原料の加工処理</a:t>
            </a:r>
            <a:r>
              <a:rPr lang="ja-JP" altLang="en-US" sz="2100" smtClean="0"/>
              <a:t> </a:t>
            </a:r>
            <a:r>
              <a:rPr lang="en-US" altLang="ja-JP" sz="2100" smtClean="0"/>
              <a:t>– </a:t>
            </a:r>
            <a:r>
              <a:rPr lang="ja-JP" altLang="en-US" sz="2100" b="0" smtClean="0"/>
              <a:t>原材料を工業用原料に加工する処理</a:t>
            </a:r>
            <a:endParaRPr lang="en-US" sz="2100" b="0" dirty="0" smtClean="0"/>
          </a:p>
          <a:p>
            <a:pPr lvl="1"/>
            <a:r>
              <a:rPr lang="ja-JP" altLang="en-US" sz="2100" smtClean="0"/>
              <a:t>石油をプラスチックに</a:t>
            </a:r>
            <a:endParaRPr lang="en-US" sz="2100" dirty="0" smtClean="0"/>
          </a:p>
          <a:p>
            <a:pPr lvl="1"/>
            <a:r>
              <a:rPr lang="ja-JP" altLang="en-US" sz="2100" smtClean="0"/>
              <a:t>鉄をスチールに</a:t>
            </a:r>
            <a:endParaRPr lang="en-US" sz="2100" dirty="0" smtClean="0"/>
          </a:p>
          <a:p>
            <a:pPr lvl="1"/>
            <a:r>
              <a:rPr lang="ja-JP" altLang="en-US" sz="2100" smtClean="0"/>
              <a:t>ボーキサイトをアルミニウムに</a:t>
            </a:r>
            <a:endParaRPr lang="en-US" sz="2100" dirty="0" smtClean="0"/>
          </a:p>
          <a:p>
            <a:r>
              <a:rPr lang="ja-JP" altLang="en-US" sz="2500" smtClean="0"/>
              <a:t>部品の製造 </a:t>
            </a:r>
            <a:r>
              <a:rPr lang="en-US" altLang="ja-JP" sz="2100" b="0" smtClean="0"/>
              <a:t>-</a:t>
            </a:r>
            <a:r>
              <a:rPr lang="en-US" altLang="ja-JP" sz="2100" smtClean="0"/>
              <a:t> </a:t>
            </a:r>
            <a:r>
              <a:rPr lang="ja-JP" altLang="en-US" sz="2100" b="0" smtClean="0"/>
              <a:t>原料を完成部品に加工する処理</a:t>
            </a:r>
            <a:endParaRPr lang="en-US" sz="2100" b="0" dirty="0" smtClean="0"/>
          </a:p>
          <a:p>
            <a:pPr lvl="1"/>
            <a:r>
              <a:rPr lang="ja-JP" altLang="en-US" sz="2100" smtClean="0"/>
              <a:t>射出成形</a:t>
            </a:r>
            <a:endParaRPr lang="en-US" sz="2100" dirty="0" smtClean="0"/>
          </a:p>
          <a:p>
            <a:pPr lvl="1"/>
            <a:r>
              <a:rPr lang="ja-JP" altLang="en-US" sz="2100" smtClean="0"/>
              <a:t>切削および旋盤加工</a:t>
            </a:r>
            <a:endParaRPr lang="en-US" sz="2100" dirty="0" smtClean="0"/>
          </a:p>
          <a:p>
            <a:pPr lvl="1"/>
            <a:r>
              <a:rPr lang="ja-JP" altLang="en-US" sz="2100" smtClean="0"/>
              <a:t>鋳造</a:t>
            </a:r>
            <a:endParaRPr lang="en-US" sz="2100" dirty="0" smtClean="0"/>
          </a:p>
          <a:p>
            <a:pPr lvl="1"/>
            <a:r>
              <a:rPr lang="ja-JP" altLang="en-US" sz="2100" smtClean="0"/>
              <a:t>型打ち</a:t>
            </a:r>
            <a:endParaRPr lang="en-US" sz="2100" dirty="0" smtClean="0"/>
          </a:p>
          <a:p>
            <a:r>
              <a:rPr lang="ja-JP" altLang="en-US" sz="2500" smtClean="0"/>
              <a:t>アセンブリ </a:t>
            </a:r>
            <a:r>
              <a:rPr lang="en-US" altLang="ja-JP" sz="2100" b="0" smtClean="0"/>
              <a:t>–</a:t>
            </a:r>
            <a:r>
              <a:rPr lang="en-US" altLang="ja-JP" sz="2100" smtClean="0"/>
              <a:t> </a:t>
            </a:r>
            <a:r>
              <a:rPr lang="ja-JP" altLang="en-US" sz="2100" b="0" smtClean="0"/>
              <a:t>すべての完成部品を組み合わせて最終的な製品を作成</a:t>
            </a:r>
            <a:endParaRPr lang="en-US" sz="2100" b="0" dirty="0" smtClean="0"/>
          </a:p>
          <a:p>
            <a:r>
              <a:rPr lang="ja-JP" altLang="en-US" sz="2500" smtClean="0"/>
              <a:t>製品の使用 </a:t>
            </a:r>
            <a:r>
              <a:rPr lang="en-US" altLang="ja-JP" sz="2100" b="0" smtClean="0"/>
              <a:t>–</a:t>
            </a:r>
            <a:r>
              <a:rPr lang="en-US" altLang="ja-JP" sz="2100" smtClean="0"/>
              <a:t> </a:t>
            </a:r>
            <a:r>
              <a:rPr lang="ja-JP" altLang="en-US" sz="2100" b="0" smtClean="0"/>
              <a:t>消費者が製品の予測寿命まで製品を使用</a:t>
            </a:r>
            <a:endParaRPr lang="en-US" sz="2100" b="0" dirty="0" smtClean="0"/>
          </a:p>
          <a:p>
            <a:r>
              <a:rPr lang="ja-JP" altLang="en-US" sz="2500" smtClean="0"/>
              <a:t>耐用年数終了 </a:t>
            </a:r>
            <a:r>
              <a:rPr lang="en-US" altLang="ja-JP" sz="2100" b="0" smtClean="0"/>
              <a:t>–</a:t>
            </a:r>
            <a:r>
              <a:rPr lang="en-US" altLang="ja-JP" sz="2100" smtClean="0"/>
              <a:t> </a:t>
            </a:r>
            <a:r>
              <a:rPr lang="ja-JP" altLang="en-US" sz="2100" b="0" smtClean="0"/>
              <a:t>製品の耐用年数が終了したときの廃棄方法</a:t>
            </a:r>
            <a:endParaRPr lang="en-US" sz="2100" b="0" dirty="0" smtClean="0"/>
          </a:p>
          <a:p>
            <a:pPr lvl="1"/>
            <a:r>
              <a:rPr lang="ja-JP" altLang="en-US" sz="2100" smtClean="0"/>
              <a:t>埋め立て</a:t>
            </a:r>
            <a:endParaRPr lang="en-US" sz="2100" dirty="0" smtClean="0"/>
          </a:p>
          <a:p>
            <a:pPr lvl="1"/>
            <a:r>
              <a:rPr lang="ja-JP" altLang="en-US" sz="2100" smtClean="0"/>
              <a:t>リサイクル</a:t>
            </a:r>
            <a:endParaRPr lang="en-US" sz="2100" dirty="0" smtClean="0"/>
          </a:p>
          <a:p>
            <a:pPr lvl="1"/>
            <a:r>
              <a:rPr lang="ja-JP" altLang="en-US" sz="2100" smtClean="0"/>
              <a:t>焼却処分</a:t>
            </a:r>
            <a:r>
              <a:rPr lang="en-US" sz="2065" b="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ライフサイクル アセスメントの主な要素</a:t>
            </a:r>
            <a:endParaRPr lang="en-US" sz="2500" dirty="0"/>
          </a:p>
        </p:txBody>
      </p:sp>
      <p:sp>
        <p:nvSpPr>
          <p:cNvPr id="3" name="Content Placeholder 2"/>
          <p:cNvSpPr>
            <a:spLocks noGrp="1"/>
          </p:cNvSpPr>
          <p:nvPr>
            <p:ph idx="1"/>
          </p:nvPr>
        </p:nvSpPr>
        <p:spPr/>
        <p:txBody>
          <a:bodyPr/>
          <a:lstStyle/>
          <a:p>
            <a:r>
              <a:rPr lang="ja-JP" altLang="en-US" smtClean="0"/>
              <a:t>関係する環境負荷の識別と定量化</a:t>
            </a:r>
            <a:endParaRPr lang="en-US" dirty="0" smtClean="0"/>
          </a:p>
          <a:p>
            <a:pPr lvl="1"/>
            <a:r>
              <a:rPr lang="ja-JP" altLang="en-US" smtClean="0"/>
              <a:t> 使用されるエネルギーと材料</a:t>
            </a:r>
            <a:endParaRPr lang="en-US" dirty="0" smtClean="0"/>
          </a:p>
          <a:p>
            <a:pPr lvl="1"/>
            <a:r>
              <a:rPr lang="ja-JP" altLang="en-US" smtClean="0"/>
              <a:t> 生成される排出物と廃棄物</a:t>
            </a:r>
            <a:endParaRPr lang="en-US" dirty="0" smtClean="0"/>
          </a:p>
          <a:p>
            <a:r>
              <a:rPr lang="ja-JP" altLang="en-US" smtClean="0"/>
              <a:t>これらの負荷の潜在的な</a:t>
            </a:r>
            <a:r>
              <a:rPr lang="ja-JP" altLang="en-US" sz="2800" smtClean="0">
                <a:solidFill>
                  <a:srgbClr val="578617"/>
                </a:solidFill>
              </a:rPr>
              <a:t>環境影響</a:t>
            </a:r>
            <a:r>
              <a:rPr lang="ja-JP" altLang="en-US" smtClean="0"/>
              <a:t>の評価</a:t>
            </a:r>
            <a:r>
              <a:rPr lang="en-US" smtClean="0"/>
              <a:t>  </a:t>
            </a:r>
            <a:endParaRPr lang="en-US" dirty="0" smtClean="0"/>
          </a:p>
          <a:p>
            <a:r>
              <a:rPr lang="ja-JP" altLang="en-US" smtClean="0"/>
              <a:t>これらの</a:t>
            </a:r>
            <a:r>
              <a:rPr lang="ja-JP" altLang="en-US" sz="2800" smtClean="0">
                <a:solidFill>
                  <a:srgbClr val="578617"/>
                </a:solidFill>
              </a:rPr>
              <a:t>環境影響</a:t>
            </a:r>
            <a:r>
              <a:rPr lang="ja-JP" altLang="en-US" sz="2800" smtClean="0">
                <a:solidFill>
                  <a:srgbClr val="000000"/>
                </a:solidFill>
              </a:rPr>
              <a:t>を減らすために使用できるオプションの評価</a:t>
            </a:r>
            <a:endParaRPr lang="en-US" sz="2800" dirty="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zh-TW" altLang="en-US" sz="2500" smtClean="0"/>
              <a:t>環境影響要因</a:t>
            </a:r>
            <a:endParaRPr lang="en-US" sz="2500" dirty="0"/>
          </a:p>
        </p:txBody>
      </p:sp>
      <p:pic>
        <p:nvPicPr>
          <p:cNvPr id="6" name="Picture 5"/>
          <p:cNvPicPr>
            <a:picLocks noChangeAspect="1"/>
          </p:cNvPicPr>
          <p:nvPr/>
        </p:nvPicPr>
        <p:blipFill>
          <a:blip r:embed="rId3" cstate="print"/>
          <a:srcRect t="10265" b="4192"/>
          <a:stretch>
            <a:fillRect/>
          </a:stretch>
        </p:blipFill>
        <p:spPr>
          <a:xfrm>
            <a:off x="2133600"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495800"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33600"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495800" y="3733800"/>
            <a:ext cx="2286000" cy="2286000"/>
          </a:xfrm>
          <a:prstGeom prst="rect">
            <a:avLst/>
          </a:prstGeom>
        </p:spPr>
      </p:pic>
      <p:sp>
        <p:nvSpPr>
          <p:cNvPr id="10" name="TextBox 9"/>
          <p:cNvSpPr txBox="1"/>
          <p:nvPr/>
        </p:nvSpPr>
        <p:spPr>
          <a:xfrm>
            <a:off x="2151933" y="914400"/>
            <a:ext cx="2249334" cy="400110"/>
          </a:xfrm>
          <a:prstGeom prst="rect">
            <a:avLst/>
          </a:prstGeom>
          <a:noFill/>
        </p:spPr>
        <p:txBody>
          <a:bodyPr wrap="none" rtlCol="0">
            <a:spAutoFit/>
          </a:bodyPr>
          <a:lstStyle/>
          <a:p>
            <a:r>
              <a:rPr lang="ja-JP" altLang="en-US" sz="2000" b="1" smtClean="0">
                <a:solidFill>
                  <a:srgbClr val="28288A"/>
                </a:solidFill>
                <a:latin typeface="Calibri"/>
                <a:ea typeface="ＭＳ Ｐゴシック"/>
              </a:rPr>
              <a:t>二酸化炭素排出量</a:t>
            </a:r>
            <a:endParaRPr lang="en-US" sz="2000" b="1" dirty="0">
              <a:solidFill>
                <a:srgbClr val="28288A"/>
              </a:solidFill>
              <a:latin typeface="Calibri"/>
              <a:ea typeface="ＭＳ Ｐゴシック"/>
            </a:endParaRPr>
          </a:p>
        </p:txBody>
      </p:sp>
      <p:sp>
        <p:nvSpPr>
          <p:cNvPr id="11" name="TextBox 10"/>
          <p:cNvSpPr txBox="1"/>
          <p:nvPr/>
        </p:nvSpPr>
        <p:spPr>
          <a:xfrm>
            <a:off x="4648200" y="914400"/>
            <a:ext cx="1981200" cy="400110"/>
          </a:xfrm>
          <a:prstGeom prst="rect">
            <a:avLst/>
          </a:prstGeom>
          <a:noFill/>
        </p:spPr>
        <p:txBody>
          <a:bodyPr wrap="square" rtlCol="0">
            <a:spAutoFit/>
          </a:bodyPr>
          <a:lstStyle/>
          <a:p>
            <a:r>
              <a:rPr lang="ja-JP" altLang="en-US" sz="2000" b="1" smtClean="0">
                <a:solidFill>
                  <a:srgbClr val="28288A"/>
                </a:solidFill>
                <a:latin typeface="Calibri"/>
                <a:ea typeface="ＭＳ Ｐゴシック"/>
              </a:rPr>
              <a:t>合計エネルギー</a:t>
            </a:r>
            <a:r>
              <a:rPr lang="en-US" sz="2000" b="1" dirty="0" smtClean="0"/>
              <a:t>  </a:t>
            </a:r>
            <a:endParaRPr lang="en-US" sz="2000" b="1" dirty="0"/>
          </a:p>
        </p:txBody>
      </p:sp>
      <p:sp>
        <p:nvSpPr>
          <p:cNvPr id="12" name="TextBox 11"/>
          <p:cNvSpPr txBox="1"/>
          <p:nvPr/>
        </p:nvSpPr>
        <p:spPr>
          <a:xfrm>
            <a:off x="4772217" y="6096000"/>
            <a:ext cx="1733167" cy="400110"/>
          </a:xfrm>
          <a:prstGeom prst="rect">
            <a:avLst/>
          </a:prstGeom>
          <a:noFill/>
        </p:spPr>
        <p:txBody>
          <a:bodyPr wrap="none" rtlCol="0">
            <a:spAutoFit/>
          </a:bodyPr>
          <a:lstStyle/>
          <a:p>
            <a:r>
              <a:rPr lang="ja-JP" altLang="en-US" sz="2000" b="1" smtClean="0">
                <a:solidFill>
                  <a:srgbClr val="28288A"/>
                </a:solidFill>
                <a:latin typeface="Calibri"/>
                <a:ea typeface="ＭＳ Ｐゴシック"/>
              </a:rPr>
              <a:t>水の富栄養化</a:t>
            </a:r>
            <a:endParaRPr lang="en-US" sz="2000" b="1" dirty="0">
              <a:solidFill>
                <a:srgbClr val="28288A"/>
              </a:solidFill>
              <a:latin typeface="Calibri"/>
              <a:ea typeface="ＭＳ Ｐゴシック"/>
            </a:endParaRPr>
          </a:p>
        </p:txBody>
      </p:sp>
      <p:sp>
        <p:nvSpPr>
          <p:cNvPr id="13" name="TextBox 12"/>
          <p:cNvSpPr txBox="1"/>
          <p:nvPr/>
        </p:nvSpPr>
        <p:spPr>
          <a:xfrm>
            <a:off x="2410017" y="6096000"/>
            <a:ext cx="1733167" cy="400110"/>
          </a:xfrm>
          <a:prstGeom prst="rect">
            <a:avLst/>
          </a:prstGeom>
          <a:noFill/>
        </p:spPr>
        <p:txBody>
          <a:bodyPr wrap="none" rtlCol="0">
            <a:spAutoFit/>
          </a:bodyPr>
          <a:lstStyle/>
          <a:p>
            <a:r>
              <a:rPr lang="ja-JP" altLang="en-US" sz="2000" b="1" smtClean="0">
                <a:solidFill>
                  <a:srgbClr val="28288A"/>
                </a:solidFill>
                <a:latin typeface="Calibri"/>
                <a:ea typeface="ＭＳ Ｐゴシック"/>
              </a:rPr>
              <a:t>酸性大気汚染</a:t>
            </a:r>
            <a:endParaRPr lang="en-US" sz="2000" b="1"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二酸化炭素排出量とは</a:t>
            </a:r>
            <a:r>
              <a:rPr lang="en-US" altLang="ja-JP" sz="2500" smtClean="0"/>
              <a:t>?</a:t>
            </a:r>
            <a:endParaRPr lang="en-US" sz="2500" dirty="0"/>
          </a:p>
        </p:txBody>
      </p:sp>
      <p:sp>
        <p:nvSpPr>
          <p:cNvPr id="3" name="Content Placeholder 2"/>
          <p:cNvSpPr>
            <a:spLocks noGrp="1"/>
          </p:cNvSpPr>
          <p:nvPr>
            <p:ph idx="1"/>
          </p:nvPr>
        </p:nvSpPr>
        <p:spPr>
          <a:xfrm>
            <a:off x="688028" y="1066800"/>
            <a:ext cx="7846372" cy="4525963"/>
          </a:xfrm>
        </p:spPr>
        <p:txBody>
          <a:bodyPr>
            <a:normAutofit/>
          </a:bodyPr>
          <a:lstStyle/>
          <a:p>
            <a:r>
              <a:rPr lang="ja-JP" altLang="en-US" smtClean="0"/>
              <a:t>化石燃料の燃焼によって発生する二酸化炭素 </a:t>
            </a:r>
            <a:r>
              <a:rPr lang="en-US" altLang="ja-JP" smtClean="0"/>
              <a:t>CO</a:t>
            </a:r>
            <a:r>
              <a:rPr lang="en-US" altLang="ja-JP" baseline="-25000" smtClean="0"/>
              <a:t>2</a:t>
            </a:r>
            <a:r>
              <a:rPr lang="en-US" altLang="ja-JP" smtClean="0"/>
              <a:t> </a:t>
            </a:r>
            <a:r>
              <a:rPr lang="ja-JP" altLang="en-US" smtClean="0"/>
              <a:t>やその他のガスは、大気中に蓄積し、地球の平均温度をキログラム </a:t>
            </a:r>
            <a:r>
              <a:rPr lang="en-US" altLang="ja-JP" smtClean="0"/>
              <a:t>(kg) </a:t>
            </a:r>
            <a:r>
              <a:rPr lang="ja-JP" altLang="en-US" smtClean="0"/>
              <a:t>単位で上昇させます。</a:t>
            </a:r>
            <a:r>
              <a:rPr lang="en-US" smtClean="0"/>
              <a:t>  </a:t>
            </a:r>
            <a:endParaRPr lang="en-US" dirty="0" smtClean="0"/>
          </a:p>
          <a:p>
            <a:r>
              <a:rPr lang="ja-JP" altLang="en-US" smtClean="0"/>
              <a:t>二酸化炭素排出量は、地球温暖化係数 </a:t>
            </a:r>
            <a:r>
              <a:rPr lang="en-US" altLang="ja-JP" smtClean="0"/>
              <a:t>(GWP) </a:t>
            </a:r>
            <a:r>
              <a:rPr lang="ja-JP" altLang="en-US" smtClean="0"/>
              <a:t>と呼ばれる、より大きい影響因子の代わりに使用されます。</a:t>
            </a:r>
            <a:r>
              <a:rPr lang="en-US" smtClean="0"/>
              <a:t> </a:t>
            </a:r>
            <a:endParaRPr lang="en-US" dirty="0" smtClean="0"/>
          </a:p>
          <a:p>
            <a:r>
              <a:rPr lang="ja-JP" altLang="en-US" smtClean="0"/>
              <a:t>地球温暖化は、氷河の減少、種の絶滅、異常気象など、さまざまな環境問題の原因とされています。</a:t>
            </a:r>
            <a:endParaRPr lang="en-US" dirty="0" smtClean="0"/>
          </a:p>
          <a:p>
            <a:pPr>
              <a:buNone/>
            </a:pPr>
            <a:endParaRPr lang="en-US" dirty="0"/>
          </a:p>
        </p:txBody>
      </p:sp>
      <p:pic>
        <p:nvPicPr>
          <p:cNvPr id="4" name="Picture 3"/>
          <p:cNvPicPr>
            <a:picLocks noChangeAspect="1"/>
          </p:cNvPicPr>
          <p:nvPr/>
        </p:nvPicPr>
        <p:blipFill>
          <a:blip r:embed="rId3"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合計エネルギー消費量とは</a:t>
            </a:r>
            <a:r>
              <a:rPr lang="en-US" altLang="ja-JP" sz="2500" smtClean="0"/>
              <a:t>?</a:t>
            </a:r>
            <a:endParaRPr lang="en-US" sz="2500" dirty="0"/>
          </a:p>
        </p:txBody>
      </p:sp>
      <p:sp>
        <p:nvSpPr>
          <p:cNvPr id="3" name="Content Placeholder 2"/>
          <p:cNvSpPr>
            <a:spLocks noGrp="1"/>
          </p:cNvSpPr>
          <p:nvPr>
            <p:ph idx="1"/>
          </p:nvPr>
        </p:nvSpPr>
        <p:spPr>
          <a:xfrm>
            <a:off x="688028" y="1189037"/>
            <a:ext cx="8229600" cy="4525963"/>
          </a:xfrm>
        </p:spPr>
        <p:txBody>
          <a:bodyPr>
            <a:normAutofit/>
          </a:bodyPr>
          <a:lstStyle/>
          <a:p>
            <a:r>
              <a:rPr lang="ja-JP" altLang="en-US" smtClean="0"/>
              <a:t>部品のライフサイクルに関連付けられる再生不可能なエネルギー源の指標であり、メガジュール </a:t>
            </a:r>
            <a:r>
              <a:rPr lang="en-US" altLang="ja-JP" dirty="0" smtClean="0"/>
              <a:t>(MJ) </a:t>
            </a:r>
            <a:r>
              <a:rPr lang="ja-JP" altLang="en-US" smtClean="0"/>
              <a:t>という単位で測定されます。影響には次のようなものがあります。</a:t>
            </a:r>
            <a:endParaRPr lang="en-US" dirty="0" smtClean="0"/>
          </a:p>
          <a:p>
            <a:pPr lvl="1"/>
            <a:r>
              <a:rPr lang="ja-JP" altLang="en-US" smtClean="0"/>
              <a:t>これらの燃料を取得および処理するために必要な上流エネルギー</a:t>
            </a:r>
            <a:endParaRPr lang="en-US" dirty="0" smtClean="0"/>
          </a:p>
          <a:p>
            <a:pPr lvl="1"/>
            <a:r>
              <a:rPr lang="ja-JP" altLang="en-US" smtClean="0"/>
              <a:t>燃焼させた場合に放出される、材料の総合エネルギー</a:t>
            </a:r>
            <a:endParaRPr lang="en-US" dirty="0" smtClean="0"/>
          </a:p>
          <a:p>
            <a:pPr lvl="1"/>
            <a:r>
              <a:rPr lang="ja-JP" altLang="en-US" smtClean="0"/>
              <a:t>製品のライフサイクル中に使用される電気または燃料</a:t>
            </a:r>
            <a:endParaRPr lang="en-US" dirty="0" smtClean="0"/>
          </a:p>
          <a:p>
            <a:pPr lvl="1"/>
            <a:r>
              <a:rPr lang="ja-JP" altLang="en-US" smtClean="0"/>
              <a:t>輸送</a:t>
            </a:r>
            <a:endParaRPr lang="en-US" dirty="0" smtClean="0"/>
          </a:p>
          <a:p>
            <a:r>
              <a:rPr lang="ja-JP" altLang="en-US" smtClean="0"/>
              <a:t>エネルギー変換 </a:t>
            </a:r>
            <a:r>
              <a:rPr lang="en-US" altLang="ja-JP" dirty="0" smtClean="0"/>
              <a:t>(</a:t>
            </a:r>
            <a:r>
              <a:rPr lang="ja-JP" altLang="en-US" smtClean="0"/>
              <a:t>電力、熱、蒸気</a:t>
            </a:r>
            <a:r>
              <a:rPr lang="en-US" altLang="ja-JP" dirty="0" smtClean="0"/>
              <a:t>) </a:t>
            </a:r>
            <a:r>
              <a:rPr lang="ja-JP" altLang="en-US" smtClean="0"/>
              <a:t>の効率が考慮されます。</a:t>
            </a:r>
            <a:r>
              <a:rPr lang="en-US" dirty="0" smtClean="0"/>
              <a:t> </a:t>
            </a:r>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酸性大気汚染とは</a:t>
            </a:r>
            <a:r>
              <a:rPr lang="en-US" altLang="ja-JP" sz="2500" smtClean="0"/>
              <a:t>?</a:t>
            </a:r>
            <a:endParaRPr lang="en-US" sz="2500" dirty="0"/>
          </a:p>
        </p:txBody>
      </p:sp>
      <p:sp>
        <p:nvSpPr>
          <p:cNvPr id="3" name="Content Placeholder 2"/>
          <p:cNvSpPr>
            <a:spLocks noGrp="1"/>
          </p:cNvSpPr>
          <p:nvPr>
            <p:ph idx="1"/>
          </p:nvPr>
        </p:nvSpPr>
        <p:spPr>
          <a:xfrm>
            <a:off x="688028" y="1265237"/>
            <a:ext cx="8229600" cy="4525963"/>
          </a:xfrm>
        </p:spPr>
        <p:txBody>
          <a:bodyPr/>
          <a:lstStyle/>
          <a:p>
            <a:r>
              <a:rPr lang="ja-JP" altLang="en-US" smtClean="0"/>
              <a:t>二酸化硫黄 </a:t>
            </a:r>
            <a:r>
              <a:rPr lang="en-US" altLang="ja-JP" smtClean="0"/>
              <a:t>SO</a:t>
            </a:r>
            <a:r>
              <a:rPr lang="en-US" altLang="ja-JP" baseline="-25000" smtClean="0"/>
              <a:t>2</a:t>
            </a:r>
            <a:r>
              <a:rPr lang="ja-JP" altLang="en-US" smtClean="0"/>
              <a:t>、亜酸化窒素 </a:t>
            </a:r>
            <a:r>
              <a:rPr lang="en-US" altLang="ja-JP" smtClean="0"/>
              <a:t>NO</a:t>
            </a:r>
            <a:r>
              <a:rPr lang="en-US" altLang="ja-JP" baseline="-25000" smtClean="0"/>
              <a:t>x</a:t>
            </a:r>
            <a:r>
              <a:rPr lang="ja-JP" altLang="en-US" smtClean="0"/>
              <a:t>、およびその他の酸性物質が排出され、その結果、酸性雨が発生します。</a:t>
            </a:r>
            <a:endParaRPr lang="en-US" dirty="0" smtClean="0"/>
          </a:p>
          <a:p>
            <a:r>
              <a:rPr lang="ja-JP" altLang="en-US" smtClean="0"/>
              <a:t>土壌や水が、植物や水生生物に有毒になります。 </a:t>
            </a:r>
            <a:endParaRPr lang="en-US" dirty="0" smtClean="0"/>
          </a:p>
          <a:p>
            <a:r>
              <a:rPr lang="ja-JP" altLang="en-US" smtClean="0"/>
              <a:t>コンクリートなどの人工の建築資材を徐々に溶かします。 </a:t>
            </a:r>
            <a:endParaRPr lang="en-US" dirty="0" smtClean="0"/>
          </a:p>
          <a:p>
            <a:r>
              <a:rPr lang="en-US" smtClean="0"/>
              <a:t>kg </a:t>
            </a:r>
            <a:r>
              <a:rPr lang="ja-JP" altLang="en-US" smtClean="0"/>
              <a:t>二酸化硫黄 </a:t>
            </a:r>
            <a:r>
              <a:rPr lang="en-US" smtClean="0"/>
              <a:t>equivalent (SO</a:t>
            </a:r>
            <a:r>
              <a:rPr lang="en-US" baseline="-25000" smtClean="0"/>
              <a:t>2</a:t>
            </a:r>
            <a:r>
              <a:rPr lang="en-US" smtClean="0"/>
              <a:t>e) </a:t>
            </a:r>
            <a:r>
              <a:rPr lang="ja-JP" altLang="en-US" smtClean="0">
                <a:solidFill>
                  <a:srgbClr val="000000"/>
                </a:solidFill>
              </a:rPr>
              <a:t>という単位で測定されます。</a:t>
            </a:r>
            <a:r>
              <a:rPr lang="en-US" smtClean="0"/>
              <a:t>   </a:t>
            </a:r>
            <a:endParaRPr lang="en-US" dirty="0" smtClean="0"/>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olidWorks_Dassault_Systemes_Corporate_template_2008">
  <a:themeElements>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7D0CF6F-DAB6-433D-97AD-098CAD97418B}">
  <ds:schemaRefs>
    <ds:schemaRef ds:uri="http://schemas.microsoft.com/sharepoint/v3/contenttype/forms"/>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6263</TotalTime>
  <Words>3638</Words>
  <Application>Microsoft Office PowerPoint</Application>
  <PresentationFormat>On-screen Show (4:3)</PresentationFormat>
  <Paragraphs>292</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SolidWorks_Dassault_Systemes_Corporate_template_2008</vt:lpstr>
      <vt:lpstr>SolidWorks Sustainability</vt:lpstr>
      <vt:lpstr>環境に配慮したエンジニアリングとは? ?</vt:lpstr>
      <vt:lpstr>ライフサイクル アセスメント - LCA</vt:lpstr>
      <vt:lpstr>LCA – ライフサイクル アセスメント</vt:lpstr>
      <vt:lpstr>ライフサイクル アセスメントの主な要素</vt:lpstr>
      <vt:lpstr>環境影響要因</vt:lpstr>
      <vt:lpstr>二酸化炭素排出量とは?</vt:lpstr>
      <vt:lpstr>合計エネルギー消費量とは?</vt:lpstr>
      <vt:lpstr>酸性大気汚染とは?</vt:lpstr>
      <vt:lpstr>水の富栄養化とは?</vt:lpstr>
      <vt:lpstr>参考資料   </vt:lpstr>
      <vt:lpstr>SolidWorks Sustainability を使用する理由</vt:lpstr>
      <vt:lpstr>教室で SolidWorks を使用する理由</vt:lpstr>
      <vt:lpstr>SolidWorks Sustainability の方法論  </vt:lpstr>
      <vt:lpstr>材料クラスと材料名の入力</vt:lpstr>
      <vt:lpstr>製造プロセスの入力</vt:lpstr>
      <vt:lpstr>製造地域の入力</vt:lpstr>
      <vt:lpstr>輸送および使用領域の入力</vt:lpstr>
      <vt:lpstr>SolidWorks による環境影響の計算</vt:lpstr>
      <vt:lpstr>材料特性に基づいた類似材料検索</vt:lpstr>
      <vt:lpstr>材料特性の定義:  </vt:lpstr>
      <vt:lpstr>SolidWorks Sustainability</vt:lpstr>
      <vt:lpstr>環境配慮に関するレポート</vt:lpstr>
      <vt:lpstr>教室で SolidWorks を使用する理由</vt:lpstr>
      <vt:lpstr>ご参加ありがとうございました</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luke.williams</cp:lastModifiedBy>
  <cp:revision>219</cp:revision>
  <dcterms:created xsi:type="dcterms:W3CDTF">2009-09-30T14:32:12Z</dcterms:created>
  <dcterms:modified xsi:type="dcterms:W3CDTF">2010-02-15T16:55:49Z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