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63" r:id="rId2"/>
    <p:sldMasterId id="2147483665" r:id="rId3"/>
    <p:sldMasterId id="2147483662" r:id="rId4"/>
  </p:sldMasterIdLst>
  <p:notesMasterIdLst>
    <p:notesMasterId r:id="rId13"/>
  </p:notesMasterIdLst>
  <p:handoutMasterIdLst>
    <p:handoutMasterId r:id="rId14"/>
  </p:handoutMasterIdLst>
  <p:sldIdLst>
    <p:sldId id="353" r:id="rId5"/>
    <p:sldId id="500" r:id="rId6"/>
    <p:sldId id="501" r:id="rId7"/>
    <p:sldId id="504" r:id="rId8"/>
    <p:sldId id="502" r:id="rId9"/>
    <p:sldId id="503" r:id="rId10"/>
    <p:sldId id="505" r:id="rId11"/>
    <p:sldId id="506" r:id="rId12"/>
  </p:sldIdLst>
  <p:sldSz cx="9144000" cy="6858000" type="screen4x3"/>
  <p:notesSz cx="7102475" cy="89916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33CC"/>
    <a:srgbClr val="FFFF66"/>
    <a:srgbClr val="000000"/>
    <a:srgbClr val="FF00CC"/>
    <a:srgbClr val="CBCBDF"/>
    <a:srgbClr val="000066"/>
    <a:srgbClr val="D320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70771" autoAdjust="0"/>
  </p:normalViewPr>
  <p:slideViewPr>
    <p:cSldViewPr snapToGrid="0">
      <p:cViewPr varScale="1">
        <p:scale>
          <a:sx n="51" d="100"/>
          <a:sy n="51" d="100"/>
        </p:scale>
        <p:origin x="-9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0018" name="Rectangle 2"/>
          <p:cNvSpPr>
            <a:spLocks noGrp="1" noChangeArrowheads="1"/>
          </p:cNvSpPr>
          <p:nvPr>
            <p:ph type="hdr" sz="quarter"/>
          </p:nvPr>
        </p:nvSpPr>
        <p:spPr bwMode="auto">
          <a:xfrm>
            <a:off x="0" y="0"/>
            <a:ext cx="3048000" cy="457200"/>
          </a:xfrm>
          <a:prstGeom prst="rect">
            <a:avLst/>
          </a:prstGeom>
          <a:noFill/>
          <a:ln w="38100" cap="sq">
            <a:noFill/>
            <a:miter lim="800000"/>
            <a:headEnd type="none" w="sm" len="sm"/>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a:lvl1pPr>
          </a:lstStyle>
          <a:p>
            <a:pPr>
              <a:defRPr/>
            </a:pPr>
            <a:endParaRPr lang="en-US"/>
          </a:p>
        </p:txBody>
      </p:sp>
      <p:sp>
        <p:nvSpPr>
          <p:cNvPr id="470019" name="Rectangle 3"/>
          <p:cNvSpPr>
            <a:spLocks noGrp="1" noChangeArrowheads="1"/>
          </p:cNvSpPr>
          <p:nvPr>
            <p:ph type="dt" idx="1"/>
          </p:nvPr>
        </p:nvSpPr>
        <p:spPr bwMode="auto">
          <a:xfrm>
            <a:off x="4038600" y="0"/>
            <a:ext cx="3048000" cy="457200"/>
          </a:xfrm>
          <a:prstGeom prst="rect">
            <a:avLst/>
          </a:prstGeom>
          <a:noFill/>
          <a:ln w="38100" cap="sq">
            <a:noFill/>
            <a:miter lim="800000"/>
            <a:headEnd type="none" w="sm" len="sm"/>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346200" y="685800"/>
            <a:ext cx="4470400" cy="3352800"/>
          </a:xfrm>
          <a:prstGeom prst="rect">
            <a:avLst/>
          </a:prstGeom>
          <a:noFill/>
          <a:ln w="9525">
            <a:solidFill>
              <a:srgbClr val="000000"/>
            </a:solidFill>
            <a:miter lim="800000"/>
            <a:headEnd/>
            <a:tailEnd/>
          </a:ln>
        </p:spPr>
      </p:sp>
      <p:sp>
        <p:nvSpPr>
          <p:cNvPr id="470021" name="Rectangle 5"/>
          <p:cNvSpPr>
            <a:spLocks noGrp="1" noChangeArrowheads="1"/>
          </p:cNvSpPr>
          <p:nvPr>
            <p:ph type="body" sz="quarter" idx="3"/>
          </p:nvPr>
        </p:nvSpPr>
        <p:spPr bwMode="auto">
          <a:xfrm>
            <a:off x="914400" y="4267200"/>
            <a:ext cx="5257800" cy="4038600"/>
          </a:xfrm>
          <a:prstGeom prst="rect">
            <a:avLst/>
          </a:prstGeom>
          <a:noFill/>
          <a:ln w="38100" cap="sq">
            <a:noFill/>
            <a:miter lim="800000"/>
            <a:headEnd type="none" w="sm" len="sm"/>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0022" name="Rectangle 6"/>
          <p:cNvSpPr>
            <a:spLocks noGrp="1" noChangeArrowheads="1"/>
          </p:cNvSpPr>
          <p:nvPr>
            <p:ph type="ftr" sz="quarter" idx="4"/>
          </p:nvPr>
        </p:nvSpPr>
        <p:spPr bwMode="auto">
          <a:xfrm>
            <a:off x="0" y="8534400"/>
            <a:ext cx="3048000" cy="457200"/>
          </a:xfrm>
          <a:prstGeom prst="rect">
            <a:avLst/>
          </a:prstGeom>
          <a:noFill/>
          <a:ln w="38100" cap="sq">
            <a:noFill/>
            <a:miter lim="800000"/>
            <a:headEnd type="none" w="sm" len="sm"/>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lvl1pPr>
          </a:lstStyle>
          <a:p>
            <a:pPr>
              <a:defRPr/>
            </a:pPr>
            <a:endParaRPr lang="en-US"/>
          </a:p>
        </p:txBody>
      </p:sp>
      <p:sp>
        <p:nvSpPr>
          <p:cNvPr id="470023" name="Rectangle 7"/>
          <p:cNvSpPr>
            <a:spLocks noGrp="1" noChangeArrowheads="1"/>
          </p:cNvSpPr>
          <p:nvPr>
            <p:ph type="sldNum" sz="quarter" idx="5"/>
          </p:nvPr>
        </p:nvSpPr>
        <p:spPr bwMode="auto">
          <a:xfrm>
            <a:off x="4038600" y="8534400"/>
            <a:ext cx="3048000" cy="457200"/>
          </a:xfrm>
          <a:prstGeom prst="rect">
            <a:avLst/>
          </a:prstGeom>
          <a:noFill/>
          <a:ln w="38100" cap="sq">
            <a:noFill/>
            <a:miter lim="800000"/>
            <a:headEnd type="none" w="sm" len="sm"/>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0A820ABA-B0B6-45E2-BDA5-EA5E7418A3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Clr>
        <a:srgbClr val="FFCC66"/>
      </a:buClr>
      <a:buFont typeface="Wingdings" pitchFamily="2" charset="2"/>
      <a:buChar char="n"/>
      <a:defRPr sz="1200" kern="1200">
        <a:solidFill>
          <a:schemeClr val="tx1"/>
        </a:solidFill>
        <a:latin typeface="Verdana" pitchFamily="34" charset="0"/>
        <a:ea typeface="+mn-ea"/>
        <a:cs typeface="+mn-cs"/>
      </a:defRPr>
    </a:lvl1pPr>
    <a:lvl2pPr marL="628650" indent="-171450" algn="l" rtl="0" eaLnBrk="0" fontAlgn="base" hangingPunct="0">
      <a:spcBef>
        <a:spcPct val="30000"/>
      </a:spcBef>
      <a:spcAft>
        <a:spcPct val="0"/>
      </a:spcAft>
      <a:buClr>
        <a:srgbClr val="FFCC66"/>
      </a:buClr>
      <a:buFont typeface="Wingdings 3" pitchFamily="18" charset="2"/>
      <a:buChar char="}"/>
      <a:defRPr sz="1200" kern="1200">
        <a:solidFill>
          <a:schemeClr val="tx1"/>
        </a:solidFill>
        <a:latin typeface="Verdana" pitchFamily="34" charset="0"/>
        <a:ea typeface="+mn-ea"/>
        <a:cs typeface="+mn-cs"/>
      </a:defRPr>
    </a:lvl2pPr>
    <a:lvl3pPr marL="1028700" indent="-114300" algn="l" rtl="0" eaLnBrk="0" fontAlgn="base" hangingPunct="0">
      <a:spcBef>
        <a:spcPct val="30000"/>
      </a:spcBef>
      <a:spcAft>
        <a:spcPct val="0"/>
      </a:spcAft>
      <a:buClr>
        <a:srgbClr val="FFCC66"/>
      </a:buClr>
      <a:buChar char="–"/>
      <a:defRPr sz="1200" kern="1200">
        <a:solidFill>
          <a:schemeClr val="tx1"/>
        </a:solidFill>
        <a:latin typeface="Verdana" pitchFamily="34" charset="0"/>
        <a:ea typeface="+mn-ea"/>
        <a:cs typeface="+mn-cs"/>
      </a:defRPr>
    </a:lvl3pPr>
    <a:lvl4pPr marL="1485900" indent="-114300" algn="l" rtl="0" eaLnBrk="0" fontAlgn="base" hangingPunct="0">
      <a:spcBef>
        <a:spcPct val="30000"/>
      </a:spcBef>
      <a:spcAft>
        <a:spcPct val="0"/>
      </a:spcAft>
      <a:buClr>
        <a:srgbClr val="FFCC66"/>
      </a:buClr>
      <a:buChar char="•"/>
      <a:defRPr sz="1200" kern="1200">
        <a:solidFill>
          <a:schemeClr val="tx1"/>
        </a:solidFill>
        <a:latin typeface="Verdana" pitchFamily="34" charset="0"/>
        <a:ea typeface="+mn-ea"/>
        <a:cs typeface="+mn-cs"/>
      </a:defRPr>
    </a:lvl4pPr>
    <a:lvl5pPr marL="1943100" indent="-114300" algn="l" rtl="0" eaLnBrk="0" fontAlgn="base" hangingPunct="0">
      <a:spcBef>
        <a:spcPct val="30000"/>
      </a:spcBef>
      <a:spcAft>
        <a:spcPct val="0"/>
      </a:spcAft>
      <a:buClr>
        <a:srgbClr val="FFCC66"/>
      </a:buClr>
      <a:buChar char="•"/>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B920D5A-CBD6-434A-A57A-E5FD5F8717D1}" type="slidenum">
              <a:rPr lang="en-US" smtClean="0"/>
              <a:pPr/>
              <a:t>1</a:t>
            </a:fld>
            <a:endParaRPr lang="en-US" smtClean="0"/>
          </a:p>
        </p:txBody>
      </p:sp>
      <p:sp>
        <p:nvSpPr>
          <p:cNvPr id="17411" name="Rectangle 2"/>
          <p:cNvSpPr>
            <a:spLocks noGrp="1" noRot="1" noChangeAspect="1" noChangeArrowheads="1" noTextEdit="1"/>
          </p:cNvSpPr>
          <p:nvPr>
            <p:ph type="sldImg"/>
          </p:nvPr>
        </p:nvSpPr>
        <p:spPr>
          <a:xfrm>
            <a:off x="1298575" y="663575"/>
            <a:ext cx="4519613" cy="3389313"/>
          </a:xfrm>
          <a:solidFill>
            <a:srgbClr val="FFFFFF"/>
          </a:solidFill>
          <a:ln/>
        </p:spPr>
      </p:sp>
      <p:sp>
        <p:nvSpPr>
          <p:cNvPr id="17412" name="Rectangle 3"/>
          <p:cNvSpPr>
            <a:spLocks noGrp="1" noChangeArrowheads="1"/>
          </p:cNvSpPr>
          <p:nvPr>
            <p:ph type="body" idx="1"/>
          </p:nvPr>
        </p:nvSpPr>
        <p:spPr>
          <a:xfrm>
            <a:off x="927100" y="4273550"/>
            <a:ext cx="5262563" cy="4054475"/>
          </a:xfrm>
          <a:solidFill>
            <a:srgbClr val="FFFFFF"/>
          </a:solidFill>
          <a:ln>
            <a:solidFill>
              <a:srgbClr val="000000"/>
            </a:solidFill>
          </a:ln>
        </p:spPr>
        <p:txBody>
          <a:bodyPr/>
          <a:lstStyle/>
          <a:p>
            <a:pPr eaLnBrk="1" hangingPunct="1">
              <a:buClr>
                <a:schemeClr val="accent2"/>
              </a:buClr>
              <a:buFontTx/>
              <a:buChar char="•"/>
            </a:pPr>
            <a:r>
              <a:rPr lang="en-US" smtClean="0"/>
              <a:t>Before you begin, ask your audience –What are your objectives for your students? What type of activities do your students work on?   That way you can focus on “communication skills”, “drawing skills”, “math” as you work your way through.</a:t>
            </a:r>
          </a:p>
          <a:p>
            <a:pPr eaLnBrk="1" hangingPunct="1">
              <a:buClr>
                <a:schemeClr val="accent2"/>
              </a:buClr>
              <a:buFontTx/>
              <a:buNone/>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By integrating LCA (Life Cycle Assessment), users can see how decisions about material, manufacturing, and location (manufacturing and use) influence a design’s environmental impact.  Users specify no more than five inputs, which the LCA technology uses to do a comprehensive evaluation of all the steps in a design’s life.</a:t>
            </a:r>
          </a:p>
          <a:p>
            <a:pPr fontAlgn="auto">
              <a:spcBef>
                <a:spcPts val="0"/>
              </a:spcBef>
              <a:spcAft>
                <a:spcPts val="0"/>
              </a:spcAft>
              <a:defRPr/>
            </a:pPr>
            <a:endParaRPr lang="en-US" dirty="0" smtClean="0"/>
          </a:p>
          <a:p>
            <a:pPr fontAlgn="auto">
              <a:spcBef>
                <a:spcPts val="0"/>
              </a:spcBef>
              <a:spcAft>
                <a:spcPts val="0"/>
              </a:spcAft>
              <a:defRPr/>
            </a:pPr>
            <a:r>
              <a:rPr lang="en-US" dirty="0" smtClean="0"/>
              <a:t>Life Cycle Assessment:</a:t>
            </a:r>
          </a:p>
          <a:p>
            <a:pPr fontAlgn="auto">
              <a:spcBef>
                <a:spcPts val="0"/>
              </a:spcBef>
              <a:spcAft>
                <a:spcPts val="0"/>
              </a:spcAft>
              <a:buFont typeface="Arial" pitchFamily="34" charset="0"/>
              <a:buChar char="•"/>
              <a:defRPr/>
            </a:pPr>
            <a:r>
              <a:rPr lang="en-US" dirty="0" smtClean="0"/>
              <a:t>Ore extraction from the earth</a:t>
            </a:r>
          </a:p>
          <a:p>
            <a:pPr fontAlgn="auto">
              <a:spcBef>
                <a:spcPts val="0"/>
              </a:spcBef>
              <a:spcAft>
                <a:spcPts val="0"/>
              </a:spcAft>
              <a:buFont typeface="Arial" pitchFamily="34" charset="0"/>
              <a:buChar char="•"/>
              <a:defRPr/>
            </a:pPr>
            <a:r>
              <a:rPr lang="en-US" dirty="0" smtClean="0"/>
              <a:t>Material processing</a:t>
            </a:r>
          </a:p>
          <a:p>
            <a:pPr fontAlgn="auto">
              <a:spcBef>
                <a:spcPts val="0"/>
              </a:spcBef>
              <a:spcAft>
                <a:spcPts val="0"/>
              </a:spcAft>
              <a:buFont typeface="Arial" pitchFamily="34" charset="0"/>
              <a:buChar char="•"/>
              <a:defRPr/>
            </a:pPr>
            <a:r>
              <a:rPr lang="en-US" dirty="0" smtClean="0"/>
              <a:t>Part manufacture</a:t>
            </a:r>
          </a:p>
          <a:p>
            <a:pPr fontAlgn="auto">
              <a:spcBef>
                <a:spcPts val="0"/>
              </a:spcBef>
              <a:spcAft>
                <a:spcPts val="0"/>
              </a:spcAft>
              <a:buFont typeface="Arial" pitchFamily="34" charset="0"/>
              <a:buChar char="•"/>
              <a:defRPr/>
            </a:pPr>
            <a:r>
              <a:rPr lang="en-US" dirty="0" smtClean="0"/>
              <a:t>Assembly</a:t>
            </a:r>
          </a:p>
          <a:p>
            <a:pPr fontAlgn="auto">
              <a:spcBef>
                <a:spcPts val="0"/>
              </a:spcBef>
              <a:spcAft>
                <a:spcPts val="0"/>
              </a:spcAft>
              <a:buFont typeface="Arial" pitchFamily="34" charset="0"/>
              <a:buChar char="•"/>
              <a:defRPr/>
            </a:pPr>
            <a:r>
              <a:rPr lang="en-US" dirty="0" smtClean="0"/>
              <a:t>Use of the product by the end consumer</a:t>
            </a:r>
          </a:p>
          <a:p>
            <a:pPr fontAlgn="auto">
              <a:spcBef>
                <a:spcPts val="0"/>
              </a:spcBef>
              <a:spcAft>
                <a:spcPts val="0"/>
              </a:spcAft>
              <a:buFont typeface="Arial" pitchFamily="34" charset="0"/>
              <a:buChar char="•"/>
              <a:defRPr/>
            </a:pPr>
            <a:r>
              <a:rPr lang="en-US" dirty="0" smtClean="0"/>
              <a:t>End of Life (</a:t>
            </a:r>
            <a:r>
              <a:rPr lang="en-US" dirty="0" err="1" smtClean="0"/>
              <a:t>EoL</a:t>
            </a:r>
            <a:r>
              <a:rPr lang="en-US" dirty="0" smtClean="0"/>
              <a:t>) – landfill, recycled, incineration</a:t>
            </a:r>
          </a:p>
          <a:p>
            <a:pPr fontAlgn="auto">
              <a:spcBef>
                <a:spcPts val="0"/>
              </a:spcBef>
              <a:spcAft>
                <a:spcPts val="0"/>
              </a:spcAft>
              <a:buFont typeface="Arial" pitchFamily="34" charset="0"/>
              <a:buChar char="•"/>
              <a:defRPr/>
            </a:pPr>
            <a:r>
              <a:rPr lang="en-US" dirty="0" smtClean="0"/>
              <a:t>All the transportation which occurs between and within each of these steps.</a:t>
            </a:r>
          </a:p>
          <a:p>
            <a:pPr fontAlgn="auto">
              <a:spcBef>
                <a:spcPts val="0"/>
              </a:spcBef>
              <a:spcAft>
                <a:spcPts val="0"/>
              </a:spcAft>
              <a:defRPr/>
            </a:pPr>
            <a:endParaRPr lang="en-US" dirty="0" smtClean="0"/>
          </a:p>
          <a:p>
            <a:pPr fontAlgn="auto">
              <a:spcBef>
                <a:spcPts val="0"/>
              </a:spcBef>
              <a:spcAft>
                <a:spcPts val="0"/>
              </a:spcAft>
              <a:defRPr/>
            </a:pPr>
            <a:r>
              <a:rPr lang="en-US" dirty="0" smtClean="0"/>
              <a:t>As all of the steps in the life cycle are assessed, the results are distilled down into environmental impact factors which are measured and totaled.</a:t>
            </a:r>
          </a:p>
          <a:p>
            <a:pPr fontAlgn="auto">
              <a:spcBef>
                <a:spcPts val="0"/>
              </a:spcBef>
              <a:spcAft>
                <a:spcPts val="0"/>
              </a:spcAft>
              <a:defRPr/>
            </a:pPr>
            <a:endParaRPr lang="en-US" dirty="0" smtClean="0"/>
          </a:p>
          <a:p>
            <a:pPr fontAlgn="auto">
              <a:spcBef>
                <a:spcPts val="0"/>
              </a:spcBef>
              <a:spcAft>
                <a:spcPts val="0"/>
              </a:spcAft>
              <a:defRPr/>
            </a:pPr>
            <a:r>
              <a:rPr lang="en-US" dirty="0" smtClean="0"/>
              <a:t>Environmental Impact Factors:</a:t>
            </a:r>
          </a:p>
          <a:p>
            <a:pPr fontAlgn="auto">
              <a:spcBef>
                <a:spcPts val="0"/>
              </a:spcBef>
              <a:spcAft>
                <a:spcPts val="0"/>
              </a:spcAft>
              <a:buFont typeface="Arial" pitchFamily="34" charset="0"/>
              <a:buChar char="•"/>
              <a:defRPr/>
            </a:pPr>
            <a:r>
              <a:rPr lang="en-US" dirty="0" smtClean="0"/>
              <a:t>Carbon Footprint – Carbon dioxide and equivalents that are released into the atmosphere which result in global warming.</a:t>
            </a:r>
          </a:p>
          <a:p>
            <a:pPr fontAlgn="auto">
              <a:spcBef>
                <a:spcPts val="0"/>
              </a:spcBef>
              <a:spcAft>
                <a:spcPts val="0"/>
              </a:spcAft>
              <a:buFont typeface="Arial" pitchFamily="34" charset="0"/>
              <a:buChar char="•"/>
              <a:defRPr/>
            </a:pPr>
            <a:r>
              <a:rPr lang="en-US" dirty="0" smtClean="0"/>
              <a:t>Air Acidification – Primarily due to the burning of fossil fuels which eventually leads to acid rain.</a:t>
            </a:r>
          </a:p>
          <a:p>
            <a:pPr fontAlgn="auto">
              <a:spcBef>
                <a:spcPts val="0"/>
              </a:spcBef>
              <a:spcAft>
                <a:spcPts val="0"/>
              </a:spcAft>
              <a:buFont typeface="Arial" pitchFamily="34" charset="0"/>
              <a:buChar char="•"/>
              <a:defRPr/>
            </a:pPr>
            <a:r>
              <a:rPr lang="en-US" dirty="0" smtClean="0"/>
              <a:t>Water </a:t>
            </a:r>
            <a:r>
              <a:rPr lang="en-US" dirty="0" err="1" smtClean="0"/>
              <a:t>Eutrophication</a:t>
            </a:r>
            <a:r>
              <a:rPr lang="en-US" dirty="0" smtClean="0"/>
              <a:t> – Fertilizers travel via rivers to coastal waters which results in algae blooms and the eventual killing of all sea life in certain coastal regions.</a:t>
            </a:r>
          </a:p>
          <a:p>
            <a:pPr fontAlgn="auto">
              <a:spcBef>
                <a:spcPts val="0"/>
              </a:spcBef>
              <a:spcAft>
                <a:spcPts val="0"/>
              </a:spcAft>
              <a:buFont typeface="Arial" pitchFamily="34" charset="0"/>
              <a:buChar char="•"/>
              <a:defRPr/>
            </a:pPr>
            <a:r>
              <a:rPr lang="en-US" dirty="0" smtClean="0"/>
              <a:t>Energy Consumed – Over the entire life cycle of the product.</a:t>
            </a:r>
          </a:p>
          <a:p>
            <a:pPr fontAlgn="auto">
              <a:spcBef>
                <a:spcPts val="0"/>
              </a:spcBef>
              <a:spcAft>
                <a:spcPts val="0"/>
              </a:spcAft>
              <a:defRPr/>
            </a:pPr>
            <a:endParaRPr lang="en-US" dirty="0"/>
          </a:p>
        </p:txBody>
      </p:sp>
      <p:sp>
        <p:nvSpPr>
          <p:cNvPr id="18436" name="Slide Number Placeholder 3"/>
          <p:cNvSpPr>
            <a:spLocks noGrp="1"/>
          </p:cNvSpPr>
          <p:nvPr>
            <p:ph type="sldNum" sz="quarter" idx="5"/>
          </p:nvPr>
        </p:nvSpPr>
        <p:spPr>
          <a:noFill/>
        </p:spPr>
        <p:txBody>
          <a:bodyPr/>
          <a:lstStyle/>
          <a:p>
            <a:fld id="{860AC086-E760-4B29-A26A-23D102FB8FBA}"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By integrating LCA (Life Cycle Assessment), users can see how decisions about material, manufacturing, and location (manufacturing and use) influence a design’s environmental impact.  Users specify no more than five inputs, which the LCA technology uses to do a comprehensive evaluation of all the steps in a design’s life.</a:t>
            </a:r>
          </a:p>
          <a:p>
            <a:pPr fontAlgn="auto">
              <a:spcBef>
                <a:spcPts val="0"/>
              </a:spcBef>
              <a:spcAft>
                <a:spcPts val="0"/>
              </a:spcAft>
              <a:defRPr/>
            </a:pPr>
            <a:endParaRPr lang="en-US" dirty="0" smtClean="0"/>
          </a:p>
          <a:p>
            <a:pPr fontAlgn="auto">
              <a:spcBef>
                <a:spcPts val="0"/>
              </a:spcBef>
              <a:spcAft>
                <a:spcPts val="0"/>
              </a:spcAft>
              <a:defRPr/>
            </a:pPr>
            <a:r>
              <a:rPr lang="en-US" dirty="0" smtClean="0"/>
              <a:t>Life Cycle Assessment:</a:t>
            </a:r>
          </a:p>
          <a:p>
            <a:pPr fontAlgn="auto">
              <a:spcBef>
                <a:spcPts val="0"/>
              </a:spcBef>
              <a:spcAft>
                <a:spcPts val="0"/>
              </a:spcAft>
              <a:buFont typeface="Arial" pitchFamily="34" charset="0"/>
              <a:buChar char="•"/>
              <a:defRPr/>
            </a:pPr>
            <a:r>
              <a:rPr lang="en-US" dirty="0" smtClean="0"/>
              <a:t>Ore extraction from the earth</a:t>
            </a:r>
          </a:p>
          <a:p>
            <a:pPr fontAlgn="auto">
              <a:spcBef>
                <a:spcPts val="0"/>
              </a:spcBef>
              <a:spcAft>
                <a:spcPts val="0"/>
              </a:spcAft>
              <a:buFont typeface="Arial" pitchFamily="34" charset="0"/>
              <a:buChar char="•"/>
              <a:defRPr/>
            </a:pPr>
            <a:r>
              <a:rPr lang="en-US" dirty="0" smtClean="0"/>
              <a:t>Material processing</a:t>
            </a:r>
          </a:p>
          <a:p>
            <a:pPr fontAlgn="auto">
              <a:spcBef>
                <a:spcPts val="0"/>
              </a:spcBef>
              <a:spcAft>
                <a:spcPts val="0"/>
              </a:spcAft>
              <a:buFont typeface="Arial" pitchFamily="34" charset="0"/>
              <a:buChar char="•"/>
              <a:defRPr/>
            </a:pPr>
            <a:r>
              <a:rPr lang="en-US" dirty="0" smtClean="0"/>
              <a:t>Part manufacture</a:t>
            </a:r>
          </a:p>
          <a:p>
            <a:pPr fontAlgn="auto">
              <a:spcBef>
                <a:spcPts val="0"/>
              </a:spcBef>
              <a:spcAft>
                <a:spcPts val="0"/>
              </a:spcAft>
              <a:buFont typeface="Arial" pitchFamily="34" charset="0"/>
              <a:buChar char="•"/>
              <a:defRPr/>
            </a:pPr>
            <a:r>
              <a:rPr lang="en-US" dirty="0" smtClean="0"/>
              <a:t>Assembly</a:t>
            </a:r>
          </a:p>
          <a:p>
            <a:pPr fontAlgn="auto">
              <a:spcBef>
                <a:spcPts val="0"/>
              </a:spcBef>
              <a:spcAft>
                <a:spcPts val="0"/>
              </a:spcAft>
              <a:buFont typeface="Arial" pitchFamily="34" charset="0"/>
              <a:buChar char="•"/>
              <a:defRPr/>
            </a:pPr>
            <a:r>
              <a:rPr lang="en-US" dirty="0" smtClean="0"/>
              <a:t>Use of the product by the end consumer</a:t>
            </a:r>
          </a:p>
          <a:p>
            <a:pPr fontAlgn="auto">
              <a:spcBef>
                <a:spcPts val="0"/>
              </a:spcBef>
              <a:spcAft>
                <a:spcPts val="0"/>
              </a:spcAft>
              <a:buFont typeface="Arial" pitchFamily="34" charset="0"/>
              <a:buChar char="•"/>
              <a:defRPr/>
            </a:pPr>
            <a:r>
              <a:rPr lang="en-US" dirty="0" smtClean="0"/>
              <a:t>End of Life (</a:t>
            </a:r>
            <a:r>
              <a:rPr lang="en-US" dirty="0" err="1" smtClean="0"/>
              <a:t>EoL</a:t>
            </a:r>
            <a:r>
              <a:rPr lang="en-US" dirty="0" smtClean="0"/>
              <a:t>) – landfill, recycled, incineration</a:t>
            </a:r>
          </a:p>
          <a:p>
            <a:pPr fontAlgn="auto">
              <a:spcBef>
                <a:spcPts val="0"/>
              </a:spcBef>
              <a:spcAft>
                <a:spcPts val="0"/>
              </a:spcAft>
              <a:buFont typeface="Arial" pitchFamily="34" charset="0"/>
              <a:buChar char="•"/>
              <a:defRPr/>
            </a:pPr>
            <a:r>
              <a:rPr lang="en-US" dirty="0" smtClean="0"/>
              <a:t>All the transportation which occurs between and within each of these steps.</a:t>
            </a:r>
          </a:p>
          <a:p>
            <a:pPr fontAlgn="auto">
              <a:spcBef>
                <a:spcPts val="0"/>
              </a:spcBef>
              <a:spcAft>
                <a:spcPts val="0"/>
              </a:spcAft>
              <a:defRPr/>
            </a:pPr>
            <a:endParaRPr lang="en-US" dirty="0" smtClean="0"/>
          </a:p>
          <a:p>
            <a:pPr fontAlgn="auto">
              <a:spcBef>
                <a:spcPts val="0"/>
              </a:spcBef>
              <a:spcAft>
                <a:spcPts val="0"/>
              </a:spcAft>
              <a:defRPr/>
            </a:pPr>
            <a:r>
              <a:rPr lang="en-US" dirty="0" smtClean="0"/>
              <a:t>As all of the steps in the life cycle are assessed, the results are distilled down into environmental impact factors which are measured and totaled.</a:t>
            </a:r>
          </a:p>
          <a:p>
            <a:pPr fontAlgn="auto">
              <a:spcBef>
                <a:spcPts val="0"/>
              </a:spcBef>
              <a:spcAft>
                <a:spcPts val="0"/>
              </a:spcAft>
              <a:defRPr/>
            </a:pPr>
            <a:endParaRPr lang="en-US" dirty="0" smtClean="0"/>
          </a:p>
          <a:p>
            <a:pPr fontAlgn="auto">
              <a:spcBef>
                <a:spcPts val="0"/>
              </a:spcBef>
              <a:spcAft>
                <a:spcPts val="0"/>
              </a:spcAft>
              <a:defRPr/>
            </a:pPr>
            <a:r>
              <a:rPr lang="en-US" dirty="0" smtClean="0"/>
              <a:t>Environmental Impact Factors:</a:t>
            </a:r>
          </a:p>
          <a:p>
            <a:pPr fontAlgn="auto">
              <a:spcBef>
                <a:spcPts val="0"/>
              </a:spcBef>
              <a:spcAft>
                <a:spcPts val="0"/>
              </a:spcAft>
              <a:buFont typeface="Arial" pitchFamily="34" charset="0"/>
              <a:buChar char="•"/>
              <a:defRPr/>
            </a:pPr>
            <a:r>
              <a:rPr lang="en-US" dirty="0" smtClean="0"/>
              <a:t>Carbon Footprint – Carbon dioxide and equivalents that are released into the atmosphere which result in global warming.</a:t>
            </a:r>
          </a:p>
          <a:p>
            <a:pPr fontAlgn="auto">
              <a:spcBef>
                <a:spcPts val="0"/>
              </a:spcBef>
              <a:spcAft>
                <a:spcPts val="0"/>
              </a:spcAft>
              <a:buFont typeface="Arial" pitchFamily="34" charset="0"/>
              <a:buChar char="•"/>
              <a:defRPr/>
            </a:pPr>
            <a:r>
              <a:rPr lang="en-US" dirty="0" smtClean="0"/>
              <a:t>Air Acidification – Primarily due to the burning of fossil fuels which eventually leads to acid rain.</a:t>
            </a:r>
          </a:p>
          <a:p>
            <a:pPr fontAlgn="auto">
              <a:spcBef>
                <a:spcPts val="0"/>
              </a:spcBef>
              <a:spcAft>
                <a:spcPts val="0"/>
              </a:spcAft>
              <a:buFont typeface="Arial" pitchFamily="34" charset="0"/>
              <a:buChar char="•"/>
              <a:defRPr/>
            </a:pPr>
            <a:r>
              <a:rPr lang="en-US" dirty="0" smtClean="0"/>
              <a:t>Water </a:t>
            </a:r>
            <a:r>
              <a:rPr lang="en-US" dirty="0" err="1" smtClean="0"/>
              <a:t>Eutrophication</a:t>
            </a:r>
            <a:r>
              <a:rPr lang="en-US" dirty="0" smtClean="0"/>
              <a:t> – Fertilizers travel via rivers to coastal waters which results in algae blooms and the eventual killing of all sea life in certain coastal regions.</a:t>
            </a:r>
          </a:p>
          <a:p>
            <a:pPr fontAlgn="auto">
              <a:spcBef>
                <a:spcPts val="0"/>
              </a:spcBef>
              <a:spcAft>
                <a:spcPts val="0"/>
              </a:spcAft>
              <a:buFont typeface="Arial" pitchFamily="34" charset="0"/>
              <a:buChar char="•"/>
              <a:defRPr/>
            </a:pPr>
            <a:r>
              <a:rPr lang="en-US" dirty="0" smtClean="0"/>
              <a:t>Energy Consumed – Over the entire life cycle of the product.</a:t>
            </a:r>
          </a:p>
          <a:p>
            <a:pPr fontAlgn="auto">
              <a:spcBef>
                <a:spcPts val="0"/>
              </a:spcBef>
              <a:spcAft>
                <a:spcPts val="0"/>
              </a:spcAft>
              <a:defRPr/>
            </a:pPr>
            <a:endParaRPr lang="en-US" dirty="0"/>
          </a:p>
        </p:txBody>
      </p:sp>
      <p:sp>
        <p:nvSpPr>
          <p:cNvPr id="19460" name="Slide Number Placeholder 3"/>
          <p:cNvSpPr>
            <a:spLocks noGrp="1"/>
          </p:cNvSpPr>
          <p:nvPr>
            <p:ph type="sldNum" sz="quarter" idx="5"/>
          </p:nvPr>
        </p:nvSpPr>
        <p:spPr>
          <a:noFill/>
        </p:spPr>
        <p:txBody>
          <a:bodyPr/>
          <a:lstStyle/>
          <a:p>
            <a:fld id="{73D60F6A-29AC-4E2F-96F6-4D60E714C274}"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p:spPr>
        <p:txBody>
          <a:bodyPr/>
          <a:lstStyle/>
          <a:p>
            <a:pPr>
              <a:spcBef>
                <a:spcPct val="0"/>
              </a:spcBef>
            </a:pPr>
            <a:r>
              <a:rPr lang="en-US" smtClean="0"/>
              <a:t>The Project Sage UI allows the user to specify:</a:t>
            </a:r>
          </a:p>
          <a:p>
            <a:pPr>
              <a:spcBef>
                <a:spcPct val="0"/>
              </a:spcBef>
              <a:buFontTx/>
              <a:buChar char="•"/>
            </a:pPr>
            <a:r>
              <a:rPr lang="en-US" smtClean="0"/>
              <a:t>Material</a:t>
            </a:r>
          </a:p>
          <a:p>
            <a:pPr>
              <a:spcBef>
                <a:spcPct val="0"/>
              </a:spcBef>
              <a:buFontTx/>
              <a:buChar char="•"/>
            </a:pPr>
            <a:r>
              <a:rPr lang="en-US" smtClean="0"/>
              <a:t>Manufacturing process</a:t>
            </a:r>
          </a:p>
          <a:p>
            <a:pPr>
              <a:spcBef>
                <a:spcPct val="0"/>
              </a:spcBef>
              <a:buFontTx/>
              <a:buChar char="•"/>
            </a:pPr>
            <a:r>
              <a:rPr lang="en-US" smtClean="0"/>
              <a:t>Manufacturing location</a:t>
            </a:r>
          </a:p>
          <a:p>
            <a:pPr>
              <a:spcBef>
                <a:spcPct val="0"/>
              </a:spcBef>
              <a:buFontTx/>
              <a:buChar char="•"/>
            </a:pPr>
            <a:r>
              <a:rPr lang="en-US" smtClean="0"/>
              <a:t>Use location</a:t>
            </a:r>
          </a:p>
          <a:p>
            <a:pPr>
              <a:spcBef>
                <a:spcPct val="0"/>
              </a:spcBef>
              <a:buFontTx/>
              <a:buChar char="•"/>
            </a:pPr>
            <a:endParaRPr lang="en-US" smtClean="0"/>
          </a:p>
          <a:p>
            <a:pPr>
              <a:spcBef>
                <a:spcPct val="0"/>
              </a:spcBef>
            </a:pPr>
            <a:r>
              <a:rPr lang="en-US" smtClean="0"/>
              <a:t>The Environmental Impact Factors are shown at the bottom of the screen in the Dashboard.</a:t>
            </a:r>
          </a:p>
        </p:txBody>
      </p:sp>
      <p:sp>
        <p:nvSpPr>
          <p:cNvPr id="20484" name="Slide Number Placeholder 3"/>
          <p:cNvSpPr>
            <a:spLocks noGrp="1"/>
          </p:cNvSpPr>
          <p:nvPr>
            <p:ph type="sldNum" sz="quarter" idx="5"/>
          </p:nvPr>
        </p:nvSpPr>
        <p:spPr>
          <a:noFill/>
        </p:spPr>
        <p:txBody>
          <a:bodyPr/>
          <a:lstStyle/>
          <a:p>
            <a:fld id="{90E5E175-4FDB-4471-BC2C-1ADF9EAFBABE}"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A820ABA-B0B6-45E2-BDA5-EA5E7418A328}"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13331-SolidWorks-cov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6"/>
          <p:cNvSpPr txBox="1">
            <a:spLocks noChangeArrowheads="1"/>
          </p:cNvSpPr>
          <p:nvPr/>
        </p:nvSpPr>
        <p:spPr bwMode="auto">
          <a:xfrm>
            <a:off x="5942013" y="333375"/>
            <a:ext cx="3194050" cy="228600"/>
          </a:xfrm>
          <a:prstGeom prst="rect">
            <a:avLst/>
          </a:prstGeom>
          <a:noFill/>
          <a:ln w="12700" cap="sq" algn="ctr">
            <a:noFill/>
            <a:miter lim="800000"/>
            <a:headEnd/>
            <a:tailEnd/>
          </a:ln>
          <a:effectLst/>
        </p:spPr>
        <p:txBody>
          <a:bodyPr wrap="none">
            <a:spAutoFit/>
          </a:bodyPr>
          <a:lstStyle/>
          <a:p>
            <a:pPr algn="r">
              <a:lnSpc>
                <a:spcPct val="90000"/>
              </a:lnSpc>
              <a:spcBef>
                <a:spcPct val="50000"/>
              </a:spcBef>
              <a:defRPr/>
            </a:pPr>
            <a:r>
              <a:rPr lang="en-US" sz="1000">
                <a:solidFill>
                  <a:schemeClr val="bg1"/>
                </a:solidFill>
              </a:rPr>
              <a:t>One-Degree Imager (ODI), WIYN Observatory </a:t>
            </a:r>
          </a:p>
        </p:txBody>
      </p:sp>
      <p:sp>
        <p:nvSpPr>
          <p:cNvPr id="555016" name="Rectangle 8"/>
          <p:cNvSpPr>
            <a:spLocks noGrp="1" noChangeArrowheads="1"/>
          </p:cNvSpPr>
          <p:nvPr>
            <p:ph type="ctrTitle" sz="quarter"/>
          </p:nvPr>
        </p:nvSpPr>
        <p:spPr bwMode="auto">
          <a:xfrm>
            <a:off x="4572000" y="4678363"/>
            <a:ext cx="4332288" cy="1470025"/>
          </a:xfrm>
        </p:spPr>
        <p:txBody>
          <a:bodyPr/>
          <a:lstStyle>
            <a:lvl1pPr algn="r">
              <a:defRPr>
                <a:solidFill>
                  <a:schemeClr val="accent1"/>
                </a:solidFill>
              </a:defRPr>
            </a:lvl1pPr>
          </a:lstStyle>
          <a:p>
            <a:r>
              <a:rPr lang="en-US"/>
              <a:t>Click to edit Master title style</a:t>
            </a:r>
          </a:p>
        </p:txBody>
      </p:sp>
      <p:sp>
        <p:nvSpPr>
          <p:cNvPr id="555017" name="Rectangle 9"/>
          <p:cNvSpPr>
            <a:spLocks noGrp="1" noChangeArrowheads="1"/>
          </p:cNvSpPr>
          <p:nvPr>
            <p:ph type="subTitle" sz="quarter" idx="1"/>
          </p:nvPr>
        </p:nvSpPr>
        <p:spPr>
          <a:xfrm>
            <a:off x="4572000" y="6148388"/>
            <a:ext cx="4332288" cy="625475"/>
          </a:xfrm>
        </p:spPr>
        <p:txBody>
          <a:bodyPr/>
          <a:lstStyle>
            <a:lvl1pPr marL="0" indent="0" algn="r">
              <a:spcBef>
                <a:spcPct val="25000"/>
              </a:spcBef>
              <a:buFont typeface="Wingdings" pitchFamily="2" charset="2"/>
              <a:buNone/>
              <a:defRPr sz="1800">
                <a:solidFill>
                  <a:schemeClr val="bg2"/>
                </a:solidFill>
              </a:defRPr>
            </a:lvl1pPr>
          </a:lstStyle>
          <a:p>
            <a:r>
              <a:rPr 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44463"/>
            <a:ext cx="2162175" cy="6032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588" y="144463"/>
            <a:ext cx="6337300" cy="603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4638" y="144463"/>
            <a:ext cx="8632825" cy="8096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55588" y="1268413"/>
            <a:ext cx="8632825" cy="4908550"/>
          </a:xfrm>
        </p:spPr>
        <p:txBody>
          <a:bodyPr/>
          <a:lstStyle/>
          <a:p>
            <a:pPr lvl="0"/>
            <a:endParaRPr lang="en-US" noProof="0" smtClean="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13331-SolidWorks-cov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584700" y="334963"/>
            <a:ext cx="4551363" cy="228600"/>
          </a:xfrm>
          <a:prstGeom prst="rect">
            <a:avLst/>
          </a:prstGeom>
          <a:noFill/>
          <a:ln w="12700" cap="sq" algn="ctr">
            <a:noFill/>
            <a:miter lim="800000"/>
            <a:headEnd/>
            <a:tailEnd/>
          </a:ln>
          <a:effectLst/>
        </p:spPr>
        <p:txBody>
          <a:bodyPr>
            <a:spAutoFit/>
          </a:bodyPr>
          <a:lstStyle/>
          <a:p>
            <a:pPr algn="r">
              <a:lnSpc>
                <a:spcPct val="90000"/>
              </a:lnSpc>
              <a:spcBef>
                <a:spcPct val="50000"/>
              </a:spcBef>
              <a:defRPr/>
            </a:pPr>
            <a:r>
              <a:rPr lang="en-US" sz="1000">
                <a:solidFill>
                  <a:schemeClr val="bg1"/>
                </a:solidFill>
              </a:rPr>
              <a:t>AERx Pulmonary Drug Delivery System, Remmele Engineering, Inc. </a:t>
            </a:r>
          </a:p>
        </p:txBody>
      </p:sp>
      <p:sp>
        <p:nvSpPr>
          <p:cNvPr id="613379" name="Rectangle 3"/>
          <p:cNvSpPr>
            <a:spLocks noGrp="1" noChangeArrowheads="1"/>
          </p:cNvSpPr>
          <p:nvPr>
            <p:ph type="ctrTitle" sz="quarter"/>
          </p:nvPr>
        </p:nvSpPr>
        <p:spPr bwMode="auto">
          <a:xfrm>
            <a:off x="4572000" y="4678363"/>
            <a:ext cx="4332288" cy="1470025"/>
          </a:xfrm>
        </p:spPr>
        <p:txBody>
          <a:bodyPr/>
          <a:lstStyle>
            <a:lvl1pPr algn="r">
              <a:defRPr>
                <a:solidFill>
                  <a:schemeClr val="accent1"/>
                </a:solidFill>
              </a:defRPr>
            </a:lvl1pPr>
          </a:lstStyle>
          <a:p>
            <a:r>
              <a:rPr lang="en-US"/>
              <a:t>Click to edit Master title style</a:t>
            </a:r>
          </a:p>
        </p:txBody>
      </p:sp>
      <p:sp>
        <p:nvSpPr>
          <p:cNvPr id="613380" name="Rectangle 4"/>
          <p:cNvSpPr>
            <a:spLocks noGrp="1" noChangeArrowheads="1"/>
          </p:cNvSpPr>
          <p:nvPr>
            <p:ph type="subTitle" sz="quarter" idx="1"/>
          </p:nvPr>
        </p:nvSpPr>
        <p:spPr>
          <a:xfrm>
            <a:off x="4572000" y="6148388"/>
            <a:ext cx="4332288" cy="625475"/>
          </a:xfrm>
        </p:spPr>
        <p:txBody>
          <a:bodyPr/>
          <a:lstStyle>
            <a:lvl1pPr marL="0" indent="0" algn="r">
              <a:spcBef>
                <a:spcPct val="25000"/>
              </a:spcBef>
              <a:buFont typeface="Wingdings" pitchFamily="2" charset="2"/>
              <a:buNone/>
              <a:defRPr sz="1800">
                <a:solidFill>
                  <a:schemeClr val="bg2"/>
                </a:solidFill>
              </a:defRPr>
            </a:lvl1pPr>
          </a:lstStyle>
          <a:p>
            <a:r>
              <a:rPr lang="en-US"/>
              <a:t>Click to edit Master subtitle style</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588" y="1268413"/>
            <a:ext cx="4240212"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424021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44463"/>
            <a:ext cx="2162175" cy="6032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588" y="144463"/>
            <a:ext cx="6337300" cy="603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13331-SolidWorks-cov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7226300" y="334963"/>
            <a:ext cx="1917700" cy="228600"/>
          </a:xfrm>
          <a:prstGeom prst="rect">
            <a:avLst/>
          </a:prstGeom>
          <a:noFill/>
          <a:ln w="12700" cap="sq" algn="ctr">
            <a:noFill/>
            <a:miter lim="800000"/>
            <a:headEnd/>
            <a:tailEnd/>
          </a:ln>
          <a:effectLst/>
        </p:spPr>
        <p:txBody>
          <a:bodyPr wrap="none">
            <a:spAutoFit/>
          </a:bodyPr>
          <a:lstStyle/>
          <a:p>
            <a:pPr algn="ctr">
              <a:lnSpc>
                <a:spcPct val="90000"/>
              </a:lnSpc>
              <a:spcBef>
                <a:spcPct val="50000"/>
              </a:spcBef>
              <a:defRPr/>
            </a:pPr>
            <a:r>
              <a:rPr lang="en-US" sz="1000">
                <a:solidFill>
                  <a:schemeClr val="bg1"/>
                </a:solidFill>
              </a:rPr>
              <a:t>Mens CO 2 Binding, Burton</a:t>
            </a:r>
          </a:p>
        </p:txBody>
      </p:sp>
      <p:sp>
        <p:nvSpPr>
          <p:cNvPr id="615427" name="Rectangle 3"/>
          <p:cNvSpPr>
            <a:spLocks noGrp="1" noChangeArrowheads="1"/>
          </p:cNvSpPr>
          <p:nvPr>
            <p:ph type="ctrTitle" sz="quarter"/>
          </p:nvPr>
        </p:nvSpPr>
        <p:spPr bwMode="auto">
          <a:xfrm>
            <a:off x="4572000" y="4678363"/>
            <a:ext cx="4332288" cy="1470025"/>
          </a:xfrm>
        </p:spPr>
        <p:txBody>
          <a:bodyPr/>
          <a:lstStyle>
            <a:lvl1pPr algn="r">
              <a:defRPr>
                <a:solidFill>
                  <a:schemeClr val="accent1"/>
                </a:solidFill>
              </a:defRPr>
            </a:lvl1pPr>
          </a:lstStyle>
          <a:p>
            <a:r>
              <a:rPr lang="en-US"/>
              <a:t>Click to edit Master title style</a:t>
            </a:r>
          </a:p>
        </p:txBody>
      </p:sp>
      <p:sp>
        <p:nvSpPr>
          <p:cNvPr id="615428" name="Rectangle 4"/>
          <p:cNvSpPr>
            <a:spLocks noGrp="1" noChangeArrowheads="1"/>
          </p:cNvSpPr>
          <p:nvPr>
            <p:ph type="subTitle" sz="quarter" idx="1"/>
          </p:nvPr>
        </p:nvSpPr>
        <p:spPr>
          <a:xfrm>
            <a:off x="4572000" y="6148388"/>
            <a:ext cx="4332288" cy="625475"/>
          </a:xfrm>
        </p:spPr>
        <p:txBody>
          <a:bodyPr/>
          <a:lstStyle>
            <a:lvl1pPr marL="0" indent="0" algn="r">
              <a:spcBef>
                <a:spcPct val="25000"/>
              </a:spcBef>
              <a:buFont typeface="Wingdings" pitchFamily="2" charset="2"/>
              <a:buNone/>
              <a:defRPr sz="1800">
                <a:solidFill>
                  <a:schemeClr val="bg2"/>
                </a:solidFill>
              </a:defRPr>
            </a:lvl1pPr>
          </a:lstStyle>
          <a:p>
            <a:r>
              <a:rPr lang="en-US"/>
              <a:t>Click to edit Master subtitle style</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588" y="1268413"/>
            <a:ext cx="4240212"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424021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44463"/>
            <a:ext cx="2162175" cy="6032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588" y="144463"/>
            <a:ext cx="6337300" cy="603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588" y="1268413"/>
            <a:ext cx="4240212"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424021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119313"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2103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13331-SolidWorks-bk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gray">
          <a:xfrm>
            <a:off x="274638" y="144463"/>
            <a:ext cx="8632825" cy="809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55588" y="1268413"/>
            <a:ext cx="8632825" cy="490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999" name="Text Box 15"/>
          <p:cNvSpPr txBox="1">
            <a:spLocks noChangeArrowheads="1"/>
          </p:cNvSpPr>
          <p:nvPr/>
        </p:nvSpPr>
        <p:spPr bwMode="auto">
          <a:xfrm>
            <a:off x="176213" y="6557963"/>
            <a:ext cx="1235075" cy="300037"/>
          </a:xfrm>
          <a:prstGeom prst="rect">
            <a:avLst/>
          </a:prstGeom>
          <a:noFill/>
          <a:ln w="9525" algn="ctr">
            <a:noFill/>
            <a:miter lim="800000"/>
            <a:headEnd/>
            <a:tailEnd/>
          </a:ln>
          <a:effectLst/>
        </p:spPr>
        <p:txBody>
          <a:bodyPr/>
          <a:lstStyle/>
          <a:p>
            <a:pPr eaLnBrk="0" hangingPunct="0">
              <a:defRPr/>
            </a:pPr>
            <a:fld id="{7998EDBC-F595-4BD0-9665-4962DE9F5359}" type="slidenum">
              <a:rPr lang="en-US" sz="1000">
                <a:solidFill>
                  <a:srgbClr val="A3A3A3"/>
                </a:solidFill>
                <a:cs typeface="Arial" charset="0"/>
              </a:rPr>
              <a:pPr eaLnBrk="0" hangingPunct="0">
                <a:defRPr/>
              </a:pPr>
              <a:t>‹#›</a:t>
            </a:fld>
            <a:endParaRPr lang="en-US" sz="1000">
              <a:solidFill>
                <a:srgbClr val="A3A3A3"/>
              </a:solidFill>
            </a:endParaRPr>
          </a:p>
        </p:txBody>
      </p:sp>
      <p:sp>
        <p:nvSpPr>
          <p:cNvPr id="554001" name="Text Box 17"/>
          <p:cNvSpPr txBox="1">
            <a:spLocks noChangeArrowheads="1"/>
          </p:cNvSpPr>
          <p:nvPr/>
        </p:nvSpPr>
        <p:spPr bwMode="auto">
          <a:xfrm>
            <a:off x="5019675" y="6491288"/>
            <a:ext cx="3994150" cy="300037"/>
          </a:xfrm>
          <a:prstGeom prst="rect">
            <a:avLst/>
          </a:prstGeom>
          <a:noFill/>
          <a:ln w="9525" algn="ctr">
            <a:noFill/>
            <a:miter lim="800000"/>
            <a:headEnd/>
            <a:tailEnd/>
          </a:ln>
          <a:effectLst/>
        </p:spPr>
        <p:txBody>
          <a:bodyPr/>
          <a:lstStyle/>
          <a:p>
            <a:pPr algn="r">
              <a:lnSpc>
                <a:spcPct val="90000"/>
              </a:lnSpc>
              <a:spcBef>
                <a:spcPct val="50000"/>
              </a:spcBef>
              <a:defRPr/>
            </a:pPr>
            <a:r>
              <a:rPr lang="en-US" sz="1000" dirty="0">
                <a:solidFill>
                  <a:srgbClr val="A3A3A3"/>
                </a:solidFill>
              </a:rPr>
              <a:t>© 2009 </a:t>
            </a:r>
            <a:r>
              <a:rPr lang="en-US" sz="1000" dirty="0" err="1">
                <a:solidFill>
                  <a:srgbClr val="A3A3A3"/>
                </a:solidFill>
              </a:rPr>
              <a:t>Dassault</a:t>
            </a:r>
            <a:r>
              <a:rPr lang="en-US" sz="1000" dirty="0">
                <a:solidFill>
                  <a:srgbClr val="A3A3A3"/>
                </a:solidFill>
              </a:rPr>
              <a:t> </a:t>
            </a:r>
            <a:r>
              <a:rPr lang="en-US" sz="1000" dirty="0" err="1">
                <a:solidFill>
                  <a:srgbClr val="A3A3A3"/>
                </a:solidFill>
              </a:rPr>
              <a:t>Systèmes</a:t>
            </a:r>
            <a:r>
              <a:rPr lang="en-US" dirty="0"/>
              <a:t> </a:t>
            </a:r>
            <a:r>
              <a:rPr lang="en-US" sz="1000" dirty="0" err="1">
                <a:solidFill>
                  <a:srgbClr val="A3A3A3"/>
                </a:solidFill>
              </a:rPr>
              <a:t>SolidWorks</a:t>
            </a:r>
            <a:r>
              <a:rPr lang="en-US" sz="1000" dirty="0">
                <a:solidFill>
                  <a:srgbClr val="A3A3A3"/>
                </a:solidFill>
              </a:rPr>
              <a:t> Corp</a:t>
            </a:r>
            <a:r>
              <a:rPr lang="en-US" sz="1000" dirty="0">
                <a:solidFill>
                  <a:srgbClr val="A3A3A3"/>
                </a:solidFill>
              </a:rPr>
              <a:t>.</a:t>
            </a:r>
            <a:endParaRPr lang="en-US" dirty="0"/>
          </a:p>
        </p:txBody>
      </p:sp>
    </p:spTree>
  </p:cSld>
  <p:clrMap bg1="lt1" tx1="dk1" bg2="lt2" tx2="dk2" accent1="accent1" accent2="accent2" accent3="accent3" accent4="accent4" accent5="accent5" accent6="accent6" hlink="hlink" folHlink="folHlink"/>
  <p:sldLayoutIdLst>
    <p:sldLayoutId id="2147484476"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Verdana" pitchFamily="34" charset="0"/>
        </a:defRPr>
      </a:lvl2pPr>
      <a:lvl3pPr algn="l" rtl="0" eaLnBrk="0" fontAlgn="base" hangingPunct="0">
        <a:lnSpc>
          <a:spcPct val="90000"/>
        </a:lnSpc>
        <a:spcBef>
          <a:spcPct val="0"/>
        </a:spcBef>
        <a:spcAft>
          <a:spcPct val="0"/>
        </a:spcAft>
        <a:defRPr sz="2800">
          <a:solidFill>
            <a:schemeClr val="bg1"/>
          </a:solidFill>
          <a:latin typeface="Verdana" pitchFamily="34" charset="0"/>
        </a:defRPr>
      </a:lvl3pPr>
      <a:lvl4pPr algn="l" rtl="0" eaLnBrk="0" fontAlgn="base" hangingPunct="0">
        <a:lnSpc>
          <a:spcPct val="90000"/>
        </a:lnSpc>
        <a:spcBef>
          <a:spcPct val="0"/>
        </a:spcBef>
        <a:spcAft>
          <a:spcPct val="0"/>
        </a:spcAft>
        <a:defRPr sz="2800">
          <a:solidFill>
            <a:schemeClr val="bg1"/>
          </a:solidFill>
          <a:latin typeface="Verdana" pitchFamily="34" charset="0"/>
        </a:defRPr>
      </a:lvl4pPr>
      <a:lvl5pPr algn="l" rtl="0" eaLnBrk="0" fontAlgn="base" hangingPunct="0">
        <a:lnSpc>
          <a:spcPct val="90000"/>
        </a:lnSpc>
        <a:spcBef>
          <a:spcPct val="0"/>
        </a:spcBef>
        <a:spcAft>
          <a:spcPct val="0"/>
        </a:spcAft>
        <a:defRPr sz="2800">
          <a:solidFill>
            <a:schemeClr val="bg1"/>
          </a:solidFill>
          <a:latin typeface="Verdana" pitchFamily="34" charset="0"/>
        </a:defRPr>
      </a:lvl5pPr>
      <a:lvl6pPr marL="457200" algn="l" rtl="0" fontAlgn="base">
        <a:lnSpc>
          <a:spcPct val="90000"/>
        </a:lnSpc>
        <a:spcBef>
          <a:spcPct val="0"/>
        </a:spcBef>
        <a:spcAft>
          <a:spcPct val="0"/>
        </a:spcAft>
        <a:defRPr sz="2800">
          <a:solidFill>
            <a:schemeClr val="bg1"/>
          </a:solidFill>
          <a:latin typeface="Verdana" pitchFamily="34" charset="0"/>
        </a:defRPr>
      </a:lvl6pPr>
      <a:lvl7pPr marL="914400" algn="l" rtl="0" fontAlgn="base">
        <a:lnSpc>
          <a:spcPct val="90000"/>
        </a:lnSpc>
        <a:spcBef>
          <a:spcPct val="0"/>
        </a:spcBef>
        <a:spcAft>
          <a:spcPct val="0"/>
        </a:spcAft>
        <a:defRPr sz="2800">
          <a:solidFill>
            <a:schemeClr val="bg1"/>
          </a:solidFill>
          <a:latin typeface="Verdana" pitchFamily="34" charset="0"/>
        </a:defRPr>
      </a:lvl7pPr>
      <a:lvl8pPr marL="1371600" algn="l" rtl="0" fontAlgn="base">
        <a:lnSpc>
          <a:spcPct val="90000"/>
        </a:lnSpc>
        <a:spcBef>
          <a:spcPct val="0"/>
        </a:spcBef>
        <a:spcAft>
          <a:spcPct val="0"/>
        </a:spcAft>
        <a:defRPr sz="2800">
          <a:solidFill>
            <a:schemeClr val="bg1"/>
          </a:solidFill>
          <a:latin typeface="Verdana" pitchFamily="34" charset="0"/>
        </a:defRPr>
      </a:lvl8pPr>
      <a:lvl9pPr marL="1828800" algn="l" rtl="0" fontAlgn="base">
        <a:lnSpc>
          <a:spcPct val="90000"/>
        </a:lnSpc>
        <a:spcBef>
          <a:spcPct val="0"/>
        </a:spcBef>
        <a:spcAft>
          <a:spcPct val="0"/>
        </a:spcAft>
        <a:defRPr sz="2800">
          <a:solidFill>
            <a:schemeClr val="bg1"/>
          </a:solidFill>
          <a:latin typeface="Verdana" pitchFamily="34" charset="0"/>
        </a:defRPr>
      </a:lvl9pPr>
    </p:titleStyle>
    <p:bodyStyle>
      <a:lvl1pPr marL="285750" indent="-285750" algn="l" rtl="0" eaLnBrk="0" fontAlgn="base" hangingPunct="0">
        <a:lnSpc>
          <a:spcPct val="95000"/>
        </a:lnSpc>
        <a:spcBef>
          <a:spcPct val="50000"/>
        </a:spcBef>
        <a:spcAft>
          <a:spcPct val="0"/>
        </a:spcAft>
        <a:buClr>
          <a:schemeClr val="accent1"/>
        </a:buClr>
        <a:buFont typeface="Wingdings" pitchFamily="2" charset="2"/>
        <a:buChar char="§"/>
        <a:defRPr sz="2400">
          <a:solidFill>
            <a:schemeClr val="tx1"/>
          </a:solidFill>
          <a:latin typeface="+mn-lt"/>
          <a:ea typeface="+mn-ea"/>
          <a:cs typeface="+mn-cs"/>
        </a:defRPr>
      </a:lvl1pPr>
      <a:lvl2pPr marL="685800" indent="-285750" algn="l" rtl="0" eaLnBrk="0" fontAlgn="base" hangingPunct="0">
        <a:lnSpc>
          <a:spcPct val="90000"/>
        </a:lnSpc>
        <a:spcBef>
          <a:spcPct val="25000"/>
        </a:spcBef>
        <a:spcAft>
          <a:spcPct val="0"/>
        </a:spcAft>
        <a:buClr>
          <a:schemeClr val="accent1"/>
        </a:buClr>
        <a:buChar char="–"/>
        <a:defRPr sz="2000">
          <a:solidFill>
            <a:schemeClr val="tx1"/>
          </a:solidFill>
          <a:latin typeface="+mn-lt"/>
        </a:defRPr>
      </a:lvl2pPr>
      <a:lvl3pPr marL="1028700" indent="-228600" algn="l" rtl="0" eaLnBrk="0" fontAlgn="base" hangingPunct="0">
        <a:lnSpc>
          <a:spcPct val="90000"/>
        </a:lnSpc>
        <a:spcBef>
          <a:spcPct val="25000"/>
        </a:spcBef>
        <a:spcAft>
          <a:spcPct val="0"/>
        </a:spcAft>
        <a:buClr>
          <a:schemeClr val="accent1"/>
        </a:buClr>
        <a:buFont typeface="Wingdings" pitchFamily="2" charset="2"/>
        <a:buChar char="§"/>
        <a:defRPr sz="1600">
          <a:solidFill>
            <a:schemeClr val="tx1"/>
          </a:solidFill>
          <a:latin typeface="+mn-lt"/>
        </a:defRPr>
      </a:lvl3pPr>
      <a:lvl4pPr marL="1428750" indent="-285750" algn="l" rtl="0" eaLnBrk="0" fontAlgn="base" hangingPunct="0">
        <a:lnSpc>
          <a:spcPct val="90000"/>
        </a:lnSpc>
        <a:spcBef>
          <a:spcPct val="25000"/>
        </a:spcBef>
        <a:spcAft>
          <a:spcPct val="0"/>
        </a:spcAft>
        <a:buClr>
          <a:schemeClr val="accent1"/>
        </a:buClr>
        <a:buChar char="–"/>
        <a:defRPr sz="1400">
          <a:solidFill>
            <a:schemeClr val="tx1"/>
          </a:solidFill>
          <a:latin typeface="+mn-lt"/>
        </a:defRPr>
      </a:lvl4pPr>
      <a:lvl5pPr marL="1771650" indent="-228600" algn="l" rtl="0" eaLnBrk="0" fontAlgn="base" hangingPunct="0">
        <a:lnSpc>
          <a:spcPct val="90000"/>
        </a:lnSpc>
        <a:spcBef>
          <a:spcPct val="25000"/>
        </a:spcBef>
        <a:spcAft>
          <a:spcPct val="0"/>
        </a:spcAft>
        <a:buClr>
          <a:schemeClr val="accent1"/>
        </a:buClr>
        <a:buFont typeface="Wingdings" pitchFamily="2" charset="2"/>
        <a:buChar char="§"/>
        <a:defRPr sz="1400">
          <a:solidFill>
            <a:schemeClr val="tx1"/>
          </a:solidFill>
          <a:latin typeface="+mn-lt"/>
        </a:defRPr>
      </a:lvl5pPr>
      <a:lvl6pPr marL="22288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6pPr>
      <a:lvl7pPr marL="26860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7pPr>
      <a:lvl8pPr marL="31432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8pPr>
      <a:lvl9pPr marL="36004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13331-SolidWorks-bk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gray">
          <a:xfrm>
            <a:off x="274638" y="144463"/>
            <a:ext cx="8632825" cy="809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255588" y="1268413"/>
            <a:ext cx="8632825" cy="490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2359" name="Text Box 7"/>
          <p:cNvSpPr txBox="1">
            <a:spLocks noChangeArrowheads="1"/>
          </p:cNvSpPr>
          <p:nvPr/>
        </p:nvSpPr>
        <p:spPr bwMode="auto">
          <a:xfrm>
            <a:off x="176213" y="6557963"/>
            <a:ext cx="1235075" cy="300037"/>
          </a:xfrm>
          <a:prstGeom prst="rect">
            <a:avLst/>
          </a:prstGeom>
          <a:noFill/>
          <a:ln w="9525" algn="ctr">
            <a:noFill/>
            <a:miter lim="800000"/>
            <a:headEnd/>
            <a:tailEnd/>
          </a:ln>
          <a:effectLst/>
        </p:spPr>
        <p:txBody>
          <a:bodyPr/>
          <a:lstStyle/>
          <a:p>
            <a:pPr eaLnBrk="0" hangingPunct="0">
              <a:defRPr/>
            </a:pPr>
            <a:fld id="{9681DDD9-44FA-4A4E-B9DF-22CDEFD32F1D}" type="slidenum">
              <a:rPr lang="en-US" sz="1000">
                <a:solidFill>
                  <a:srgbClr val="A3A3A3"/>
                </a:solidFill>
                <a:cs typeface="Arial" charset="0"/>
              </a:rPr>
              <a:pPr eaLnBrk="0" hangingPunct="0">
                <a:defRPr/>
              </a:pPr>
              <a:t>‹#›</a:t>
            </a:fld>
            <a:endParaRPr lang="en-US" sz="1000">
              <a:solidFill>
                <a:srgbClr val="A3A3A3"/>
              </a:solidFill>
            </a:endParaRPr>
          </a:p>
        </p:txBody>
      </p:sp>
      <p:sp>
        <p:nvSpPr>
          <p:cNvPr id="612360" name="Text Box 8"/>
          <p:cNvSpPr txBox="1">
            <a:spLocks noChangeArrowheads="1"/>
          </p:cNvSpPr>
          <p:nvPr/>
        </p:nvSpPr>
        <p:spPr bwMode="auto">
          <a:xfrm>
            <a:off x="5019675" y="6491288"/>
            <a:ext cx="3994150" cy="300037"/>
          </a:xfrm>
          <a:prstGeom prst="rect">
            <a:avLst/>
          </a:prstGeom>
          <a:noFill/>
          <a:ln w="9525" algn="ctr">
            <a:noFill/>
            <a:miter lim="800000"/>
            <a:headEnd/>
            <a:tailEnd/>
          </a:ln>
          <a:effectLst/>
        </p:spPr>
        <p:txBody>
          <a:bodyPr/>
          <a:lstStyle/>
          <a:p>
            <a:pPr algn="r">
              <a:lnSpc>
                <a:spcPct val="90000"/>
              </a:lnSpc>
              <a:spcBef>
                <a:spcPct val="50000"/>
              </a:spcBef>
              <a:defRPr/>
            </a:pPr>
            <a:r>
              <a:rPr lang="en-US" sz="1000" dirty="0">
                <a:solidFill>
                  <a:srgbClr val="A3A3A3"/>
                </a:solidFill>
              </a:rPr>
              <a:t>© 2009 </a:t>
            </a:r>
            <a:r>
              <a:rPr lang="en-US" sz="1000" dirty="0" err="1">
                <a:solidFill>
                  <a:srgbClr val="A3A3A3"/>
                </a:solidFill>
              </a:rPr>
              <a:t>Dassault</a:t>
            </a:r>
            <a:r>
              <a:rPr lang="en-US" sz="1000" dirty="0">
                <a:solidFill>
                  <a:srgbClr val="A3A3A3"/>
                </a:solidFill>
              </a:rPr>
              <a:t> </a:t>
            </a:r>
            <a:r>
              <a:rPr lang="en-US" sz="1000" dirty="0" err="1">
                <a:solidFill>
                  <a:srgbClr val="A3A3A3"/>
                </a:solidFill>
              </a:rPr>
              <a:t>Systèmes</a:t>
            </a:r>
            <a:r>
              <a:rPr lang="en-US" dirty="0"/>
              <a:t> </a:t>
            </a:r>
            <a:r>
              <a:rPr lang="en-US" sz="1000" dirty="0" err="1">
                <a:solidFill>
                  <a:srgbClr val="A3A3A3"/>
                </a:solidFill>
              </a:rPr>
              <a:t>SolidWorks</a:t>
            </a:r>
            <a:r>
              <a:rPr lang="en-US" sz="1000" dirty="0">
                <a:solidFill>
                  <a:srgbClr val="A3A3A3"/>
                </a:solidFill>
              </a:rPr>
              <a:t> Corp. Confidential.</a:t>
            </a:r>
            <a:endParaRPr lang="en-US" dirty="0"/>
          </a:p>
        </p:txBody>
      </p:sp>
    </p:spTree>
  </p:cSld>
  <p:clrMap bg1="lt1" tx1="dk1" bg2="lt2" tx2="dk2" accent1="accent1" accent2="accent2" accent3="accent3" accent4="accent4" accent5="accent5" accent6="accent6" hlink="hlink" folHlink="folHlink"/>
  <p:sldLayoutIdLst>
    <p:sldLayoutId id="2147484477"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Verdana" pitchFamily="34" charset="0"/>
        </a:defRPr>
      </a:lvl2pPr>
      <a:lvl3pPr algn="l" rtl="0" eaLnBrk="0" fontAlgn="base" hangingPunct="0">
        <a:lnSpc>
          <a:spcPct val="90000"/>
        </a:lnSpc>
        <a:spcBef>
          <a:spcPct val="0"/>
        </a:spcBef>
        <a:spcAft>
          <a:spcPct val="0"/>
        </a:spcAft>
        <a:defRPr sz="2800">
          <a:solidFill>
            <a:schemeClr val="bg1"/>
          </a:solidFill>
          <a:latin typeface="Verdana" pitchFamily="34" charset="0"/>
        </a:defRPr>
      </a:lvl3pPr>
      <a:lvl4pPr algn="l" rtl="0" eaLnBrk="0" fontAlgn="base" hangingPunct="0">
        <a:lnSpc>
          <a:spcPct val="90000"/>
        </a:lnSpc>
        <a:spcBef>
          <a:spcPct val="0"/>
        </a:spcBef>
        <a:spcAft>
          <a:spcPct val="0"/>
        </a:spcAft>
        <a:defRPr sz="2800">
          <a:solidFill>
            <a:schemeClr val="bg1"/>
          </a:solidFill>
          <a:latin typeface="Verdana" pitchFamily="34" charset="0"/>
        </a:defRPr>
      </a:lvl4pPr>
      <a:lvl5pPr algn="l" rtl="0" eaLnBrk="0" fontAlgn="base" hangingPunct="0">
        <a:lnSpc>
          <a:spcPct val="90000"/>
        </a:lnSpc>
        <a:spcBef>
          <a:spcPct val="0"/>
        </a:spcBef>
        <a:spcAft>
          <a:spcPct val="0"/>
        </a:spcAft>
        <a:defRPr sz="2800">
          <a:solidFill>
            <a:schemeClr val="bg1"/>
          </a:solidFill>
          <a:latin typeface="Verdana" pitchFamily="34" charset="0"/>
        </a:defRPr>
      </a:lvl5pPr>
      <a:lvl6pPr marL="457200" algn="l" rtl="0" fontAlgn="base">
        <a:lnSpc>
          <a:spcPct val="90000"/>
        </a:lnSpc>
        <a:spcBef>
          <a:spcPct val="0"/>
        </a:spcBef>
        <a:spcAft>
          <a:spcPct val="0"/>
        </a:spcAft>
        <a:defRPr sz="2800">
          <a:solidFill>
            <a:schemeClr val="bg1"/>
          </a:solidFill>
          <a:latin typeface="Verdana" pitchFamily="34" charset="0"/>
        </a:defRPr>
      </a:lvl6pPr>
      <a:lvl7pPr marL="914400" algn="l" rtl="0" fontAlgn="base">
        <a:lnSpc>
          <a:spcPct val="90000"/>
        </a:lnSpc>
        <a:spcBef>
          <a:spcPct val="0"/>
        </a:spcBef>
        <a:spcAft>
          <a:spcPct val="0"/>
        </a:spcAft>
        <a:defRPr sz="2800">
          <a:solidFill>
            <a:schemeClr val="bg1"/>
          </a:solidFill>
          <a:latin typeface="Verdana" pitchFamily="34" charset="0"/>
        </a:defRPr>
      </a:lvl7pPr>
      <a:lvl8pPr marL="1371600" algn="l" rtl="0" fontAlgn="base">
        <a:lnSpc>
          <a:spcPct val="90000"/>
        </a:lnSpc>
        <a:spcBef>
          <a:spcPct val="0"/>
        </a:spcBef>
        <a:spcAft>
          <a:spcPct val="0"/>
        </a:spcAft>
        <a:defRPr sz="2800">
          <a:solidFill>
            <a:schemeClr val="bg1"/>
          </a:solidFill>
          <a:latin typeface="Verdana" pitchFamily="34" charset="0"/>
        </a:defRPr>
      </a:lvl8pPr>
      <a:lvl9pPr marL="1828800" algn="l" rtl="0" fontAlgn="base">
        <a:lnSpc>
          <a:spcPct val="90000"/>
        </a:lnSpc>
        <a:spcBef>
          <a:spcPct val="0"/>
        </a:spcBef>
        <a:spcAft>
          <a:spcPct val="0"/>
        </a:spcAft>
        <a:defRPr sz="2800">
          <a:solidFill>
            <a:schemeClr val="bg1"/>
          </a:solidFill>
          <a:latin typeface="Verdana" pitchFamily="34" charset="0"/>
        </a:defRPr>
      </a:lvl9pPr>
    </p:titleStyle>
    <p:bodyStyle>
      <a:lvl1pPr marL="285750" indent="-285750" algn="l" rtl="0" eaLnBrk="0" fontAlgn="base" hangingPunct="0">
        <a:lnSpc>
          <a:spcPct val="95000"/>
        </a:lnSpc>
        <a:spcBef>
          <a:spcPct val="50000"/>
        </a:spcBef>
        <a:spcAft>
          <a:spcPct val="0"/>
        </a:spcAft>
        <a:buClr>
          <a:schemeClr val="accent1"/>
        </a:buClr>
        <a:buFont typeface="Wingdings" pitchFamily="2" charset="2"/>
        <a:buChar char="§"/>
        <a:defRPr sz="2400">
          <a:solidFill>
            <a:schemeClr val="tx1"/>
          </a:solidFill>
          <a:latin typeface="+mn-lt"/>
          <a:ea typeface="+mn-ea"/>
          <a:cs typeface="+mn-cs"/>
        </a:defRPr>
      </a:lvl1pPr>
      <a:lvl2pPr marL="685800" indent="-285750" algn="l" rtl="0" eaLnBrk="0" fontAlgn="base" hangingPunct="0">
        <a:lnSpc>
          <a:spcPct val="90000"/>
        </a:lnSpc>
        <a:spcBef>
          <a:spcPct val="25000"/>
        </a:spcBef>
        <a:spcAft>
          <a:spcPct val="0"/>
        </a:spcAft>
        <a:buClr>
          <a:schemeClr val="accent1"/>
        </a:buClr>
        <a:buChar char="–"/>
        <a:defRPr sz="2000">
          <a:solidFill>
            <a:schemeClr val="tx1"/>
          </a:solidFill>
          <a:latin typeface="+mn-lt"/>
        </a:defRPr>
      </a:lvl2pPr>
      <a:lvl3pPr marL="1028700" indent="-228600" algn="l" rtl="0" eaLnBrk="0" fontAlgn="base" hangingPunct="0">
        <a:lnSpc>
          <a:spcPct val="90000"/>
        </a:lnSpc>
        <a:spcBef>
          <a:spcPct val="25000"/>
        </a:spcBef>
        <a:spcAft>
          <a:spcPct val="0"/>
        </a:spcAft>
        <a:buClr>
          <a:schemeClr val="accent1"/>
        </a:buClr>
        <a:buFont typeface="Wingdings" pitchFamily="2" charset="2"/>
        <a:buChar char="§"/>
        <a:defRPr sz="1600">
          <a:solidFill>
            <a:schemeClr val="tx1"/>
          </a:solidFill>
          <a:latin typeface="+mn-lt"/>
        </a:defRPr>
      </a:lvl3pPr>
      <a:lvl4pPr marL="1428750" indent="-285750" algn="l" rtl="0" eaLnBrk="0" fontAlgn="base" hangingPunct="0">
        <a:lnSpc>
          <a:spcPct val="90000"/>
        </a:lnSpc>
        <a:spcBef>
          <a:spcPct val="25000"/>
        </a:spcBef>
        <a:spcAft>
          <a:spcPct val="0"/>
        </a:spcAft>
        <a:buClr>
          <a:schemeClr val="accent1"/>
        </a:buClr>
        <a:buChar char="–"/>
        <a:defRPr sz="1400">
          <a:solidFill>
            <a:schemeClr val="tx1"/>
          </a:solidFill>
          <a:latin typeface="+mn-lt"/>
        </a:defRPr>
      </a:lvl4pPr>
      <a:lvl5pPr marL="1771650" indent="-228600" algn="l" rtl="0" eaLnBrk="0" fontAlgn="base" hangingPunct="0">
        <a:lnSpc>
          <a:spcPct val="90000"/>
        </a:lnSpc>
        <a:spcBef>
          <a:spcPct val="25000"/>
        </a:spcBef>
        <a:spcAft>
          <a:spcPct val="0"/>
        </a:spcAft>
        <a:buClr>
          <a:schemeClr val="accent1"/>
        </a:buClr>
        <a:buFont typeface="Wingdings" pitchFamily="2" charset="2"/>
        <a:buChar char="§"/>
        <a:defRPr sz="1400">
          <a:solidFill>
            <a:schemeClr val="tx1"/>
          </a:solidFill>
          <a:latin typeface="+mn-lt"/>
        </a:defRPr>
      </a:lvl5pPr>
      <a:lvl6pPr marL="22288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6pPr>
      <a:lvl7pPr marL="26860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7pPr>
      <a:lvl8pPr marL="31432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8pPr>
      <a:lvl9pPr marL="36004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13331-SolidWorks-bk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bwMode="gray">
          <a:xfrm>
            <a:off x="274638" y="144463"/>
            <a:ext cx="8632825" cy="809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255588" y="1268413"/>
            <a:ext cx="8632825" cy="490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06" name="Text Box 6"/>
          <p:cNvSpPr txBox="1">
            <a:spLocks noChangeArrowheads="1"/>
          </p:cNvSpPr>
          <p:nvPr/>
        </p:nvSpPr>
        <p:spPr bwMode="auto">
          <a:xfrm>
            <a:off x="176213" y="6557963"/>
            <a:ext cx="1235075" cy="300037"/>
          </a:xfrm>
          <a:prstGeom prst="rect">
            <a:avLst/>
          </a:prstGeom>
          <a:noFill/>
          <a:ln w="9525" algn="ctr">
            <a:noFill/>
            <a:miter lim="800000"/>
            <a:headEnd/>
            <a:tailEnd/>
          </a:ln>
          <a:effectLst/>
        </p:spPr>
        <p:txBody>
          <a:bodyPr/>
          <a:lstStyle/>
          <a:p>
            <a:pPr eaLnBrk="0" hangingPunct="0">
              <a:defRPr/>
            </a:pPr>
            <a:fld id="{B64F93E0-14C6-431F-8826-1F6FB6DF151E}" type="slidenum">
              <a:rPr lang="en-US" sz="1000">
                <a:solidFill>
                  <a:srgbClr val="A3A3A3"/>
                </a:solidFill>
                <a:cs typeface="Arial" charset="0"/>
              </a:rPr>
              <a:pPr eaLnBrk="0" hangingPunct="0">
                <a:defRPr/>
              </a:pPr>
              <a:t>‹#›</a:t>
            </a:fld>
            <a:endParaRPr lang="en-US" sz="1000">
              <a:solidFill>
                <a:srgbClr val="A3A3A3"/>
              </a:solidFill>
            </a:endParaRPr>
          </a:p>
        </p:txBody>
      </p:sp>
      <p:sp>
        <p:nvSpPr>
          <p:cNvPr id="614407" name="Text Box 7"/>
          <p:cNvSpPr txBox="1">
            <a:spLocks noChangeArrowheads="1"/>
          </p:cNvSpPr>
          <p:nvPr/>
        </p:nvSpPr>
        <p:spPr bwMode="auto">
          <a:xfrm>
            <a:off x="5019675" y="6491288"/>
            <a:ext cx="3994150" cy="300037"/>
          </a:xfrm>
          <a:prstGeom prst="rect">
            <a:avLst/>
          </a:prstGeom>
          <a:noFill/>
          <a:ln w="9525" algn="ctr">
            <a:noFill/>
            <a:miter lim="800000"/>
            <a:headEnd/>
            <a:tailEnd/>
          </a:ln>
          <a:effectLst/>
        </p:spPr>
        <p:txBody>
          <a:bodyPr/>
          <a:lstStyle/>
          <a:p>
            <a:pPr algn="r">
              <a:lnSpc>
                <a:spcPct val="90000"/>
              </a:lnSpc>
              <a:spcBef>
                <a:spcPct val="50000"/>
              </a:spcBef>
              <a:defRPr/>
            </a:pPr>
            <a:r>
              <a:rPr lang="en-US" sz="1000" dirty="0">
                <a:solidFill>
                  <a:srgbClr val="A3A3A3"/>
                </a:solidFill>
              </a:rPr>
              <a:t>© 2009 </a:t>
            </a:r>
            <a:r>
              <a:rPr lang="en-US" sz="1000" dirty="0" err="1">
                <a:solidFill>
                  <a:srgbClr val="A3A3A3"/>
                </a:solidFill>
              </a:rPr>
              <a:t>Dassault</a:t>
            </a:r>
            <a:r>
              <a:rPr lang="en-US" sz="1000" dirty="0">
                <a:solidFill>
                  <a:srgbClr val="A3A3A3"/>
                </a:solidFill>
              </a:rPr>
              <a:t> </a:t>
            </a:r>
            <a:r>
              <a:rPr lang="en-US" sz="1000" dirty="0" err="1">
                <a:solidFill>
                  <a:srgbClr val="A3A3A3"/>
                </a:solidFill>
              </a:rPr>
              <a:t>Systèmes</a:t>
            </a:r>
            <a:r>
              <a:rPr lang="en-US" dirty="0"/>
              <a:t> </a:t>
            </a:r>
            <a:r>
              <a:rPr lang="en-US" sz="1000" dirty="0" err="1">
                <a:solidFill>
                  <a:srgbClr val="A3A3A3"/>
                </a:solidFill>
              </a:rPr>
              <a:t>SolidWorks</a:t>
            </a:r>
            <a:r>
              <a:rPr lang="en-US" sz="1000" dirty="0">
                <a:solidFill>
                  <a:srgbClr val="A3A3A3"/>
                </a:solidFill>
              </a:rPr>
              <a:t> Corp. Confidential.</a:t>
            </a:r>
            <a:endParaRPr lang="en-US" dirty="0"/>
          </a:p>
        </p:txBody>
      </p:sp>
    </p:spTree>
  </p:cSld>
  <p:clrMap bg1="lt1" tx1="dk1" bg2="lt2" tx2="dk2" accent1="accent1" accent2="accent2" accent3="accent3" accent4="accent4" accent5="accent5" accent6="accent6" hlink="hlink" folHlink="folHlink"/>
  <p:sldLayoutIdLst>
    <p:sldLayoutId id="2147484478"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Verdana" pitchFamily="34" charset="0"/>
        </a:defRPr>
      </a:lvl2pPr>
      <a:lvl3pPr algn="l" rtl="0" eaLnBrk="0" fontAlgn="base" hangingPunct="0">
        <a:lnSpc>
          <a:spcPct val="90000"/>
        </a:lnSpc>
        <a:spcBef>
          <a:spcPct val="0"/>
        </a:spcBef>
        <a:spcAft>
          <a:spcPct val="0"/>
        </a:spcAft>
        <a:defRPr sz="2800">
          <a:solidFill>
            <a:schemeClr val="bg1"/>
          </a:solidFill>
          <a:latin typeface="Verdana" pitchFamily="34" charset="0"/>
        </a:defRPr>
      </a:lvl3pPr>
      <a:lvl4pPr algn="l" rtl="0" eaLnBrk="0" fontAlgn="base" hangingPunct="0">
        <a:lnSpc>
          <a:spcPct val="90000"/>
        </a:lnSpc>
        <a:spcBef>
          <a:spcPct val="0"/>
        </a:spcBef>
        <a:spcAft>
          <a:spcPct val="0"/>
        </a:spcAft>
        <a:defRPr sz="2800">
          <a:solidFill>
            <a:schemeClr val="bg1"/>
          </a:solidFill>
          <a:latin typeface="Verdana" pitchFamily="34" charset="0"/>
        </a:defRPr>
      </a:lvl4pPr>
      <a:lvl5pPr algn="l" rtl="0" eaLnBrk="0" fontAlgn="base" hangingPunct="0">
        <a:lnSpc>
          <a:spcPct val="90000"/>
        </a:lnSpc>
        <a:spcBef>
          <a:spcPct val="0"/>
        </a:spcBef>
        <a:spcAft>
          <a:spcPct val="0"/>
        </a:spcAft>
        <a:defRPr sz="2800">
          <a:solidFill>
            <a:schemeClr val="bg1"/>
          </a:solidFill>
          <a:latin typeface="Verdana" pitchFamily="34" charset="0"/>
        </a:defRPr>
      </a:lvl5pPr>
      <a:lvl6pPr marL="457200" algn="l" rtl="0" fontAlgn="base">
        <a:lnSpc>
          <a:spcPct val="90000"/>
        </a:lnSpc>
        <a:spcBef>
          <a:spcPct val="0"/>
        </a:spcBef>
        <a:spcAft>
          <a:spcPct val="0"/>
        </a:spcAft>
        <a:defRPr sz="2800">
          <a:solidFill>
            <a:schemeClr val="bg1"/>
          </a:solidFill>
          <a:latin typeface="Verdana" pitchFamily="34" charset="0"/>
        </a:defRPr>
      </a:lvl6pPr>
      <a:lvl7pPr marL="914400" algn="l" rtl="0" fontAlgn="base">
        <a:lnSpc>
          <a:spcPct val="90000"/>
        </a:lnSpc>
        <a:spcBef>
          <a:spcPct val="0"/>
        </a:spcBef>
        <a:spcAft>
          <a:spcPct val="0"/>
        </a:spcAft>
        <a:defRPr sz="2800">
          <a:solidFill>
            <a:schemeClr val="bg1"/>
          </a:solidFill>
          <a:latin typeface="Verdana" pitchFamily="34" charset="0"/>
        </a:defRPr>
      </a:lvl7pPr>
      <a:lvl8pPr marL="1371600" algn="l" rtl="0" fontAlgn="base">
        <a:lnSpc>
          <a:spcPct val="90000"/>
        </a:lnSpc>
        <a:spcBef>
          <a:spcPct val="0"/>
        </a:spcBef>
        <a:spcAft>
          <a:spcPct val="0"/>
        </a:spcAft>
        <a:defRPr sz="2800">
          <a:solidFill>
            <a:schemeClr val="bg1"/>
          </a:solidFill>
          <a:latin typeface="Verdana" pitchFamily="34" charset="0"/>
        </a:defRPr>
      </a:lvl8pPr>
      <a:lvl9pPr marL="1828800" algn="l" rtl="0" fontAlgn="base">
        <a:lnSpc>
          <a:spcPct val="90000"/>
        </a:lnSpc>
        <a:spcBef>
          <a:spcPct val="0"/>
        </a:spcBef>
        <a:spcAft>
          <a:spcPct val="0"/>
        </a:spcAft>
        <a:defRPr sz="2800">
          <a:solidFill>
            <a:schemeClr val="bg1"/>
          </a:solidFill>
          <a:latin typeface="Verdana" pitchFamily="34" charset="0"/>
        </a:defRPr>
      </a:lvl9pPr>
    </p:titleStyle>
    <p:bodyStyle>
      <a:lvl1pPr marL="285750" indent="-285750" algn="l" rtl="0" eaLnBrk="0" fontAlgn="base" hangingPunct="0">
        <a:lnSpc>
          <a:spcPct val="95000"/>
        </a:lnSpc>
        <a:spcBef>
          <a:spcPct val="50000"/>
        </a:spcBef>
        <a:spcAft>
          <a:spcPct val="0"/>
        </a:spcAft>
        <a:buClr>
          <a:schemeClr val="accent1"/>
        </a:buClr>
        <a:buFont typeface="Wingdings" pitchFamily="2" charset="2"/>
        <a:buChar char="§"/>
        <a:defRPr sz="2400">
          <a:solidFill>
            <a:schemeClr val="tx1"/>
          </a:solidFill>
          <a:latin typeface="+mn-lt"/>
          <a:ea typeface="+mn-ea"/>
          <a:cs typeface="+mn-cs"/>
        </a:defRPr>
      </a:lvl1pPr>
      <a:lvl2pPr marL="685800" indent="-285750" algn="l" rtl="0" eaLnBrk="0" fontAlgn="base" hangingPunct="0">
        <a:lnSpc>
          <a:spcPct val="90000"/>
        </a:lnSpc>
        <a:spcBef>
          <a:spcPct val="25000"/>
        </a:spcBef>
        <a:spcAft>
          <a:spcPct val="0"/>
        </a:spcAft>
        <a:buClr>
          <a:schemeClr val="accent1"/>
        </a:buClr>
        <a:buChar char="–"/>
        <a:defRPr sz="2000">
          <a:solidFill>
            <a:schemeClr val="tx1"/>
          </a:solidFill>
          <a:latin typeface="+mn-lt"/>
        </a:defRPr>
      </a:lvl2pPr>
      <a:lvl3pPr marL="1028700" indent="-228600" algn="l" rtl="0" eaLnBrk="0" fontAlgn="base" hangingPunct="0">
        <a:lnSpc>
          <a:spcPct val="90000"/>
        </a:lnSpc>
        <a:spcBef>
          <a:spcPct val="25000"/>
        </a:spcBef>
        <a:spcAft>
          <a:spcPct val="0"/>
        </a:spcAft>
        <a:buClr>
          <a:schemeClr val="accent1"/>
        </a:buClr>
        <a:buFont typeface="Wingdings" pitchFamily="2" charset="2"/>
        <a:buChar char="§"/>
        <a:defRPr sz="1600">
          <a:solidFill>
            <a:schemeClr val="tx1"/>
          </a:solidFill>
          <a:latin typeface="+mn-lt"/>
        </a:defRPr>
      </a:lvl3pPr>
      <a:lvl4pPr marL="1428750" indent="-285750" algn="l" rtl="0" eaLnBrk="0" fontAlgn="base" hangingPunct="0">
        <a:lnSpc>
          <a:spcPct val="90000"/>
        </a:lnSpc>
        <a:spcBef>
          <a:spcPct val="25000"/>
        </a:spcBef>
        <a:spcAft>
          <a:spcPct val="0"/>
        </a:spcAft>
        <a:buClr>
          <a:schemeClr val="accent1"/>
        </a:buClr>
        <a:buChar char="–"/>
        <a:defRPr sz="1400">
          <a:solidFill>
            <a:schemeClr val="tx1"/>
          </a:solidFill>
          <a:latin typeface="+mn-lt"/>
        </a:defRPr>
      </a:lvl4pPr>
      <a:lvl5pPr marL="1771650" indent="-228600" algn="l" rtl="0" eaLnBrk="0" fontAlgn="base" hangingPunct="0">
        <a:lnSpc>
          <a:spcPct val="90000"/>
        </a:lnSpc>
        <a:spcBef>
          <a:spcPct val="25000"/>
        </a:spcBef>
        <a:spcAft>
          <a:spcPct val="0"/>
        </a:spcAft>
        <a:buClr>
          <a:schemeClr val="accent1"/>
        </a:buClr>
        <a:buFont typeface="Wingdings" pitchFamily="2" charset="2"/>
        <a:buChar char="§"/>
        <a:defRPr sz="1400">
          <a:solidFill>
            <a:schemeClr val="tx1"/>
          </a:solidFill>
          <a:latin typeface="+mn-lt"/>
        </a:defRPr>
      </a:lvl5pPr>
      <a:lvl6pPr marL="22288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6pPr>
      <a:lvl7pPr marL="26860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7pPr>
      <a:lvl8pPr marL="31432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8pPr>
      <a:lvl9pPr marL="3600450" indent="-228600" algn="l" rtl="0" fontAlgn="base">
        <a:lnSpc>
          <a:spcPct val="90000"/>
        </a:lnSpc>
        <a:spcBef>
          <a:spcPct val="25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1" descr="13331-SolidWorks-div"/>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4099" name="Rectangle 2"/>
          <p:cNvSpPr>
            <a:spLocks noGrp="1" noChangeArrowheads="1"/>
          </p:cNvSpPr>
          <p:nvPr>
            <p:ph type="title"/>
          </p:nvPr>
        </p:nvSpPr>
        <p:spPr bwMode="auto">
          <a:xfrm>
            <a:off x="4572000" y="3162300"/>
            <a:ext cx="4367213"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iming>
    <p:tnLst>
      <p:par>
        <p:cTn id="1" dur="indefinite" restart="never" nodeType="tmRoot"/>
      </p:par>
    </p:tnLst>
  </p:timing>
  <p:txStyles>
    <p:titleStyle>
      <a:lvl1pPr algn="r" rtl="0" eaLnBrk="0" fontAlgn="base" hangingPunct="0">
        <a:lnSpc>
          <a:spcPct val="90000"/>
        </a:lnSpc>
        <a:spcBef>
          <a:spcPct val="0"/>
        </a:spcBef>
        <a:spcAft>
          <a:spcPct val="0"/>
        </a:spcAft>
        <a:defRPr sz="2800">
          <a:solidFill>
            <a:schemeClr val="accent1"/>
          </a:solidFill>
          <a:latin typeface="+mj-lt"/>
          <a:ea typeface="+mj-ea"/>
          <a:cs typeface="+mj-cs"/>
        </a:defRPr>
      </a:lvl1pPr>
      <a:lvl2pPr algn="r" rtl="0" eaLnBrk="0" fontAlgn="base" hangingPunct="0">
        <a:lnSpc>
          <a:spcPct val="90000"/>
        </a:lnSpc>
        <a:spcBef>
          <a:spcPct val="0"/>
        </a:spcBef>
        <a:spcAft>
          <a:spcPct val="0"/>
        </a:spcAft>
        <a:defRPr sz="2800">
          <a:solidFill>
            <a:schemeClr val="accent1"/>
          </a:solidFill>
          <a:latin typeface="Verdana" pitchFamily="34" charset="0"/>
        </a:defRPr>
      </a:lvl2pPr>
      <a:lvl3pPr algn="r" rtl="0" eaLnBrk="0" fontAlgn="base" hangingPunct="0">
        <a:lnSpc>
          <a:spcPct val="90000"/>
        </a:lnSpc>
        <a:spcBef>
          <a:spcPct val="0"/>
        </a:spcBef>
        <a:spcAft>
          <a:spcPct val="0"/>
        </a:spcAft>
        <a:defRPr sz="2800">
          <a:solidFill>
            <a:schemeClr val="accent1"/>
          </a:solidFill>
          <a:latin typeface="Verdana" pitchFamily="34" charset="0"/>
        </a:defRPr>
      </a:lvl3pPr>
      <a:lvl4pPr algn="r" rtl="0" eaLnBrk="0" fontAlgn="base" hangingPunct="0">
        <a:lnSpc>
          <a:spcPct val="90000"/>
        </a:lnSpc>
        <a:spcBef>
          <a:spcPct val="0"/>
        </a:spcBef>
        <a:spcAft>
          <a:spcPct val="0"/>
        </a:spcAft>
        <a:defRPr sz="2800">
          <a:solidFill>
            <a:schemeClr val="accent1"/>
          </a:solidFill>
          <a:latin typeface="Verdana" pitchFamily="34" charset="0"/>
        </a:defRPr>
      </a:lvl4pPr>
      <a:lvl5pPr algn="r" rtl="0" eaLnBrk="0" fontAlgn="base" hangingPunct="0">
        <a:lnSpc>
          <a:spcPct val="90000"/>
        </a:lnSpc>
        <a:spcBef>
          <a:spcPct val="0"/>
        </a:spcBef>
        <a:spcAft>
          <a:spcPct val="0"/>
        </a:spcAft>
        <a:defRPr sz="2800">
          <a:solidFill>
            <a:schemeClr val="accent1"/>
          </a:solidFill>
          <a:latin typeface="Verdana" pitchFamily="34" charset="0"/>
        </a:defRPr>
      </a:lvl5pPr>
      <a:lvl6pPr marL="457200" algn="r" rtl="0" fontAlgn="base">
        <a:lnSpc>
          <a:spcPct val="90000"/>
        </a:lnSpc>
        <a:spcBef>
          <a:spcPct val="0"/>
        </a:spcBef>
        <a:spcAft>
          <a:spcPct val="0"/>
        </a:spcAft>
        <a:defRPr sz="2800">
          <a:solidFill>
            <a:schemeClr val="accent1"/>
          </a:solidFill>
          <a:latin typeface="Verdana" pitchFamily="34" charset="0"/>
        </a:defRPr>
      </a:lvl6pPr>
      <a:lvl7pPr marL="914400" algn="r" rtl="0" fontAlgn="base">
        <a:lnSpc>
          <a:spcPct val="90000"/>
        </a:lnSpc>
        <a:spcBef>
          <a:spcPct val="0"/>
        </a:spcBef>
        <a:spcAft>
          <a:spcPct val="0"/>
        </a:spcAft>
        <a:defRPr sz="2800">
          <a:solidFill>
            <a:schemeClr val="accent1"/>
          </a:solidFill>
          <a:latin typeface="Verdana" pitchFamily="34" charset="0"/>
        </a:defRPr>
      </a:lvl7pPr>
      <a:lvl8pPr marL="1371600" algn="r" rtl="0" fontAlgn="base">
        <a:lnSpc>
          <a:spcPct val="90000"/>
        </a:lnSpc>
        <a:spcBef>
          <a:spcPct val="0"/>
        </a:spcBef>
        <a:spcAft>
          <a:spcPct val="0"/>
        </a:spcAft>
        <a:defRPr sz="2800">
          <a:solidFill>
            <a:schemeClr val="accent1"/>
          </a:solidFill>
          <a:latin typeface="Verdana" pitchFamily="34" charset="0"/>
        </a:defRPr>
      </a:lvl8pPr>
      <a:lvl9pPr marL="1828800" algn="r" rtl="0" fontAlgn="base">
        <a:lnSpc>
          <a:spcPct val="90000"/>
        </a:lnSpc>
        <a:spcBef>
          <a:spcPct val="0"/>
        </a:spcBef>
        <a:spcAft>
          <a:spcPct val="0"/>
        </a:spcAft>
        <a:defRPr sz="2800">
          <a:solidFill>
            <a:schemeClr val="accent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labs.solidwork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p:cNvSpPr>
            <a:spLocks noGrp="1" noChangeArrowheads="1"/>
          </p:cNvSpPr>
          <p:nvPr>
            <p:ph type="ctrTitle"/>
          </p:nvPr>
        </p:nvSpPr>
        <p:spPr>
          <a:xfrm>
            <a:off x="3933825" y="4478695"/>
            <a:ext cx="4970463" cy="1669694"/>
          </a:xfrm>
        </p:spPr>
        <p:txBody>
          <a:bodyPr/>
          <a:lstStyle/>
          <a:p>
            <a:pPr eaLnBrk="1" hangingPunct="1">
              <a:defRPr/>
            </a:pPr>
            <a:r>
              <a:rPr lang="en-US" kern="1200" dirty="0" smtClean="0">
                <a:solidFill>
                  <a:srgbClr val="006600"/>
                </a:solidFill>
                <a:latin typeface="Arial Rounded MT Bold" pitchFamily="34" charset="0"/>
                <a:ea typeface="+mn-ea"/>
                <a:cs typeface="+mn-cs"/>
              </a:rPr>
              <a:t>SolidWorks</a:t>
            </a:r>
            <a:r>
              <a:rPr lang="en-US" dirty="0" smtClean="0"/>
              <a:t> </a:t>
            </a:r>
            <a:r>
              <a:rPr lang="en-US" kern="1200" dirty="0" err="1" smtClean="0">
                <a:solidFill>
                  <a:srgbClr val="006600"/>
                </a:solidFill>
                <a:latin typeface="Arial Rounded MT Bold" pitchFamily="34" charset="0"/>
                <a:ea typeface="+mn-ea"/>
                <a:cs typeface="+mn-cs"/>
              </a:rPr>
              <a:t>SustainabilityXpress</a:t>
            </a:r>
            <a:r>
              <a:rPr lang="en-US" kern="1200" dirty="0" smtClean="0">
                <a:solidFill>
                  <a:srgbClr val="006600"/>
                </a:solidFill>
                <a:latin typeface="Arial Rounded MT Bold" pitchFamily="34" charset="0"/>
                <a:ea typeface="+mn-ea"/>
                <a:cs typeface="+mn-cs"/>
              </a:rPr>
              <a:t> </a:t>
            </a:r>
            <a:r>
              <a:rPr lang="en-US" dirty="0" smtClean="0"/>
              <a:t> </a:t>
            </a:r>
            <a:r>
              <a:rPr lang="en-US" kern="1200" dirty="0" smtClean="0">
                <a:solidFill>
                  <a:srgbClr val="006600"/>
                </a:solidFill>
                <a:latin typeface="Arial Rounded MT Bold" pitchFamily="34" charset="0"/>
                <a:ea typeface="+mn-ea"/>
                <a:cs typeface="+mn-cs"/>
              </a:rPr>
              <a:t>Program</a:t>
            </a:r>
            <a:r>
              <a:rPr lang="en-US" dirty="0" smtClean="0"/>
              <a:t> </a:t>
            </a:r>
            <a:r>
              <a:rPr lang="en-US" kern="1200" dirty="0" smtClean="0">
                <a:solidFill>
                  <a:srgbClr val="006600"/>
                </a:solidFill>
                <a:latin typeface="Arial Rounded MT Bold" pitchFamily="34" charset="0"/>
                <a:ea typeface="+mn-ea"/>
                <a:cs typeface="+mn-cs"/>
              </a:rPr>
              <a:t>Overview</a:t>
            </a:r>
            <a:r>
              <a:rPr lang="en-US" dirty="0" smtClean="0"/>
              <a:t/>
            </a:r>
            <a:br>
              <a:rPr lang="en-US" dirty="0" smtClean="0"/>
            </a:br>
            <a:endParaRPr lang="en-US" dirty="0" smtClean="0"/>
          </a:p>
        </p:txBody>
      </p:sp>
      <p:sp>
        <p:nvSpPr>
          <p:cNvPr id="8195" name="Rectangle 18"/>
          <p:cNvSpPr>
            <a:spLocks noGrp="1" noChangeArrowheads="1"/>
          </p:cNvSpPr>
          <p:nvPr>
            <p:ph type="subTitle" idx="1"/>
          </p:nvPr>
        </p:nvSpPr>
        <p:spPr>
          <a:xfrm>
            <a:off x="2781300" y="6148388"/>
            <a:ext cx="6122988" cy="625475"/>
          </a:xfrm>
        </p:spPr>
        <p:txBody>
          <a:bodyPr/>
          <a:lstStyle/>
          <a:p>
            <a:pPr eaLnBrk="1" hangingPunct="1"/>
            <a:endParaRPr lang="en-US" smtClean="0"/>
          </a:p>
        </p:txBody>
      </p:sp>
      <p:sp>
        <p:nvSpPr>
          <p:cNvPr id="8196" name="Text Box 19"/>
          <p:cNvSpPr txBox="1">
            <a:spLocks noChangeArrowheads="1"/>
          </p:cNvSpPr>
          <p:nvPr/>
        </p:nvSpPr>
        <p:spPr bwMode="auto">
          <a:xfrm>
            <a:off x="2732088" y="3830638"/>
            <a:ext cx="2759075" cy="563562"/>
          </a:xfrm>
          <a:prstGeom prst="rect">
            <a:avLst/>
          </a:prstGeom>
          <a:noFill/>
          <a:ln w="12700" cap="sq" algn="ctr">
            <a:noFill/>
            <a:miter lim="800000"/>
            <a:headEnd/>
            <a:tailEnd/>
          </a:ln>
        </p:spPr>
        <p:txBody>
          <a:bodyPr wrap="none">
            <a:spAutoFit/>
          </a:bodyPr>
          <a:lstStyle/>
          <a:p>
            <a:pPr algn="ctr">
              <a:lnSpc>
                <a:spcPct val="90000"/>
              </a:lnSpc>
              <a:spcBef>
                <a:spcPct val="50000"/>
              </a:spcBef>
            </a:pPr>
            <a:r>
              <a:rPr lang="en-US" sz="3400">
                <a:solidFill>
                  <a:schemeClr val="accent2"/>
                </a:solidFill>
              </a:rPr>
              <a:t>engineering</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3525"/>
            <a:ext cx="8458200" cy="457200"/>
          </a:xfrm>
        </p:spPr>
        <p:txBody>
          <a:bodyPr rtlCol="0">
            <a:normAutofit fontScale="90000"/>
          </a:bodyPr>
          <a:lstStyle/>
          <a:p>
            <a:pPr fontAlgn="auto">
              <a:spcAft>
                <a:spcPts val="0"/>
              </a:spcAft>
              <a:defRPr/>
            </a:pPr>
            <a:r>
              <a:rPr lang="en-US" dirty="0" smtClean="0"/>
              <a:t>What is Sustainable Engineering?</a:t>
            </a:r>
            <a:endParaRPr lang="en-US" dirty="0"/>
          </a:p>
        </p:txBody>
      </p:sp>
      <p:sp>
        <p:nvSpPr>
          <p:cNvPr id="3" name="Content Placeholder 2"/>
          <p:cNvSpPr>
            <a:spLocks noGrp="1"/>
          </p:cNvSpPr>
          <p:nvPr>
            <p:ph idx="1"/>
          </p:nvPr>
        </p:nvSpPr>
        <p:spPr/>
        <p:txBody>
          <a:bodyPr rtlCol="0">
            <a:normAutofit/>
          </a:bodyPr>
          <a:lstStyle/>
          <a:p>
            <a:pPr fontAlgn="auto">
              <a:spcAft>
                <a:spcPts val="0"/>
              </a:spcAft>
              <a:defRPr/>
            </a:pPr>
            <a:r>
              <a:rPr lang="en-US" sz="2800" kern="1200" dirty="0" smtClean="0">
                <a:solidFill>
                  <a:srgbClr val="006600"/>
                </a:solidFill>
                <a:latin typeface="Arial Rounded MT Bold" pitchFamily="34" charset="0"/>
              </a:rPr>
              <a:t>Sustainable</a:t>
            </a:r>
            <a:r>
              <a:rPr lang="en-US" dirty="0" smtClean="0"/>
              <a:t> </a:t>
            </a:r>
            <a:r>
              <a:rPr lang="en-US" sz="2800" kern="1200" dirty="0" smtClean="0">
                <a:solidFill>
                  <a:srgbClr val="006600"/>
                </a:solidFill>
                <a:latin typeface="Arial Rounded MT Bold" pitchFamily="34" charset="0"/>
              </a:rPr>
              <a:t>engineering</a:t>
            </a:r>
            <a:r>
              <a:rPr lang="en-US" dirty="0" smtClean="0"/>
              <a:t> is the integration of </a:t>
            </a:r>
            <a:r>
              <a:rPr lang="en-US" dirty="0" smtClean="0">
                <a:solidFill>
                  <a:schemeClr val="accent4"/>
                </a:solidFill>
              </a:rPr>
              <a:t>social</a:t>
            </a:r>
            <a:r>
              <a:rPr lang="en-US" dirty="0" smtClean="0"/>
              <a:t>, </a:t>
            </a:r>
            <a:r>
              <a:rPr lang="en-US" dirty="0" smtClean="0">
                <a:solidFill>
                  <a:schemeClr val="accent4"/>
                </a:solidFill>
              </a:rPr>
              <a:t>environmental</a:t>
            </a:r>
            <a:r>
              <a:rPr lang="en-US" dirty="0" smtClean="0"/>
              <a:t>, and </a:t>
            </a:r>
            <a:r>
              <a:rPr lang="en-US" dirty="0" smtClean="0">
                <a:solidFill>
                  <a:schemeClr val="accent4"/>
                </a:solidFill>
              </a:rPr>
              <a:t>economic</a:t>
            </a:r>
            <a:r>
              <a:rPr lang="en-US" dirty="0" smtClean="0"/>
              <a:t> conditions into a product or process</a:t>
            </a:r>
          </a:p>
          <a:p>
            <a:pPr fontAlgn="auto">
              <a:spcAft>
                <a:spcPts val="0"/>
              </a:spcAft>
              <a:defRPr/>
            </a:pPr>
            <a:r>
              <a:rPr lang="en-US" dirty="0" smtClean="0"/>
              <a:t>Soon all design will be </a:t>
            </a:r>
            <a:r>
              <a:rPr lang="en-US" sz="2800" kern="1200" dirty="0" smtClean="0">
                <a:solidFill>
                  <a:srgbClr val="006600"/>
                </a:solidFill>
                <a:latin typeface="Arial Rounded MT Bold" pitchFamily="34" charset="0"/>
              </a:rPr>
              <a:t>Sustainable</a:t>
            </a:r>
            <a:r>
              <a:rPr lang="en-US" dirty="0" smtClean="0">
                <a:solidFill>
                  <a:schemeClr val="accent4"/>
                </a:solidFill>
              </a:rPr>
              <a:t> </a:t>
            </a:r>
            <a:r>
              <a:rPr lang="en-US" sz="2800" kern="1200" dirty="0" smtClean="0">
                <a:solidFill>
                  <a:srgbClr val="006600"/>
                </a:solidFill>
                <a:latin typeface="Arial Rounded MT Bold" pitchFamily="34" charset="0"/>
              </a:rPr>
              <a:t>Design</a:t>
            </a:r>
          </a:p>
          <a:p>
            <a:pPr fontAlgn="auto">
              <a:spcAft>
                <a:spcPts val="0"/>
              </a:spcAft>
              <a:defRPr/>
            </a:pPr>
            <a:r>
              <a:rPr lang="en-US" sz="2800" kern="1200" dirty="0" smtClean="0">
                <a:solidFill>
                  <a:srgbClr val="006600"/>
                </a:solidFill>
                <a:latin typeface="Arial Rounded MT Bold" pitchFamily="34" charset="0"/>
              </a:rPr>
              <a:t>SolidWorks</a:t>
            </a:r>
            <a:r>
              <a:rPr lang="en-US" dirty="0" smtClean="0">
                <a:solidFill>
                  <a:srgbClr val="74B31F"/>
                </a:solidFill>
              </a:rPr>
              <a:t> </a:t>
            </a:r>
            <a:r>
              <a:rPr lang="en-US" sz="2800" kern="1200" dirty="0" err="1" smtClean="0">
                <a:solidFill>
                  <a:srgbClr val="006600"/>
                </a:solidFill>
                <a:latin typeface="Arial Rounded MT Bold" pitchFamily="34" charset="0"/>
              </a:rPr>
              <a:t>SustainabilityXpress</a:t>
            </a:r>
            <a:r>
              <a:rPr lang="en-US" dirty="0" smtClean="0">
                <a:solidFill>
                  <a:srgbClr val="74B31F"/>
                </a:solidFill>
              </a:rPr>
              <a:t> </a:t>
            </a:r>
            <a:r>
              <a:rPr lang="en-US" dirty="0" smtClean="0"/>
              <a:t>allows students to be environmentally conscious about their designs </a:t>
            </a:r>
            <a:endParaRPr lang="en-US" dirty="0" smtClean="0">
              <a:solidFill>
                <a:schemeClr val="accent4"/>
              </a:solidFill>
            </a:endParaRPr>
          </a:p>
          <a:p>
            <a:pPr fontAlgn="auto">
              <a:spcAft>
                <a:spcPts val="0"/>
              </a:spcAft>
              <a:defRPr/>
            </a:pPr>
            <a:r>
              <a:rPr lang="en-US" dirty="0" smtClean="0"/>
              <a:t>Successful products are developed by integrating </a:t>
            </a:r>
            <a:r>
              <a:rPr lang="en-US" sz="2800" kern="1200" dirty="0" smtClean="0">
                <a:solidFill>
                  <a:srgbClr val="006600"/>
                </a:solidFill>
                <a:latin typeface="Arial Rounded MT Bold" pitchFamily="34" charset="0"/>
              </a:rPr>
              <a:t>Life</a:t>
            </a:r>
            <a:r>
              <a:rPr lang="en-US" dirty="0" smtClean="0">
                <a:solidFill>
                  <a:srgbClr val="74B31F"/>
                </a:solidFill>
              </a:rPr>
              <a:t> </a:t>
            </a:r>
            <a:r>
              <a:rPr lang="en-US" sz="2800" kern="1200" dirty="0" smtClean="0">
                <a:solidFill>
                  <a:srgbClr val="006600"/>
                </a:solidFill>
                <a:latin typeface="Arial Rounded MT Bold" pitchFamily="34" charset="0"/>
              </a:rPr>
              <a:t>Cycle</a:t>
            </a:r>
            <a:r>
              <a:rPr lang="en-US" dirty="0" smtClean="0">
                <a:solidFill>
                  <a:srgbClr val="74B31F"/>
                </a:solidFill>
              </a:rPr>
              <a:t> </a:t>
            </a:r>
            <a:r>
              <a:rPr lang="en-US" sz="2800" kern="1200" dirty="0" smtClean="0">
                <a:solidFill>
                  <a:srgbClr val="006600"/>
                </a:solidFill>
                <a:latin typeface="Arial Rounded MT Bold" pitchFamily="34" charset="0"/>
              </a:rPr>
              <a:t>Assessment</a:t>
            </a:r>
            <a:r>
              <a:rPr lang="en-US" dirty="0" smtClean="0">
                <a:solidFill>
                  <a:srgbClr val="74B31F"/>
                </a:solidFill>
              </a:rPr>
              <a:t> </a:t>
            </a:r>
            <a:r>
              <a:rPr lang="en-US" dirty="0" smtClean="0"/>
              <a:t>(</a:t>
            </a:r>
            <a:r>
              <a:rPr lang="en-US" sz="2800" kern="1200" dirty="0" smtClean="0">
                <a:solidFill>
                  <a:srgbClr val="006600"/>
                </a:solidFill>
                <a:latin typeface="Arial Rounded MT Bold" pitchFamily="34" charset="0"/>
              </a:rPr>
              <a:t>LCA</a:t>
            </a:r>
            <a:r>
              <a:rPr lang="en-US" dirty="0" smtClean="0"/>
              <a:t>) directly into Computer Aided Design (CAD)</a:t>
            </a:r>
          </a:p>
          <a:p>
            <a:pPr fontAlgn="auto">
              <a:spcAft>
                <a:spcPts val="0"/>
              </a:spcAft>
              <a:buFontTx/>
              <a:buNone/>
              <a:defRPr/>
            </a:pPr>
            <a:endParaRPr lang="en-US" dirty="0"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3525"/>
            <a:ext cx="8458200" cy="457200"/>
          </a:xfrm>
        </p:spPr>
        <p:txBody>
          <a:bodyPr rtlCol="0">
            <a:normAutofit fontScale="90000"/>
          </a:bodyPr>
          <a:lstStyle/>
          <a:p>
            <a:pPr fontAlgn="auto">
              <a:spcAft>
                <a:spcPts val="0"/>
              </a:spcAft>
              <a:defRPr/>
            </a:pPr>
            <a:r>
              <a:rPr lang="en-US" dirty="0" smtClean="0"/>
              <a:t>LCA – Life Cycle Assessment </a:t>
            </a:r>
            <a:endParaRPr lang="en-US" dirty="0"/>
          </a:p>
        </p:txBody>
      </p:sp>
      <p:grpSp>
        <p:nvGrpSpPr>
          <p:cNvPr id="10243" name="Group 13"/>
          <p:cNvGrpSpPr>
            <a:grpSpLocks/>
          </p:cNvGrpSpPr>
          <p:nvPr/>
        </p:nvGrpSpPr>
        <p:grpSpPr bwMode="auto">
          <a:xfrm>
            <a:off x="414338" y="1028700"/>
            <a:ext cx="8399462" cy="5448300"/>
            <a:chOff x="413821" y="1028700"/>
            <a:chExt cx="8400363" cy="5448300"/>
          </a:xfrm>
        </p:grpSpPr>
        <p:pic>
          <p:nvPicPr>
            <p:cNvPr id="10244" name="Picture 2"/>
            <p:cNvPicPr>
              <a:picLocks noChangeAspect="1" noChangeArrowheads="1"/>
            </p:cNvPicPr>
            <p:nvPr/>
          </p:nvPicPr>
          <p:blipFill>
            <a:blip r:embed="rId3" cstate="print"/>
            <a:srcRect t="1666" b="3000"/>
            <a:stretch>
              <a:fillRect/>
            </a:stretch>
          </p:blipFill>
          <p:spPr bwMode="auto">
            <a:xfrm>
              <a:off x="413821" y="1028700"/>
              <a:ext cx="8400363" cy="5448300"/>
            </a:xfrm>
            <a:prstGeom prst="rect">
              <a:avLst/>
            </a:prstGeom>
            <a:noFill/>
            <a:ln w="9525">
              <a:noFill/>
              <a:miter lim="800000"/>
              <a:headEnd/>
              <a:tailEnd/>
            </a:ln>
          </p:spPr>
        </p:pic>
        <p:sp>
          <p:nvSpPr>
            <p:cNvPr id="10245" name="TextBox 6"/>
            <p:cNvSpPr txBox="1">
              <a:spLocks noChangeArrowheads="1"/>
            </p:cNvSpPr>
            <p:nvPr/>
          </p:nvSpPr>
          <p:spPr bwMode="auto">
            <a:xfrm>
              <a:off x="2133600" y="2495550"/>
              <a:ext cx="2895600" cy="480131"/>
            </a:xfrm>
            <a:prstGeom prst="rect">
              <a:avLst/>
            </a:prstGeom>
            <a:noFill/>
            <a:ln w="9525">
              <a:noFill/>
              <a:miter lim="800000"/>
              <a:headEnd/>
              <a:tailEnd/>
            </a:ln>
          </p:spPr>
          <p:txBody>
            <a:bodyPr>
              <a:spAutoFit/>
            </a:bodyPr>
            <a:lstStyle/>
            <a:p>
              <a:pPr algn="ctr">
                <a:lnSpc>
                  <a:spcPct val="90000"/>
                </a:lnSpc>
                <a:spcBef>
                  <a:spcPct val="50000"/>
                </a:spcBef>
              </a:pPr>
              <a:r>
                <a:rPr lang="en-US" sz="2800">
                  <a:solidFill>
                    <a:srgbClr val="006600"/>
                  </a:solidFill>
                  <a:latin typeface="Arial Rounded MT Bold" pitchFamily="34" charset="0"/>
                </a:rPr>
                <a:t>Raw Materials</a:t>
              </a:r>
            </a:p>
          </p:txBody>
        </p:sp>
        <p:sp>
          <p:nvSpPr>
            <p:cNvPr id="10246" name="TextBox 7"/>
            <p:cNvSpPr txBox="1">
              <a:spLocks noChangeArrowheads="1"/>
            </p:cNvSpPr>
            <p:nvPr/>
          </p:nvSpPr>
          <p:spPr bwMode="auto">
            <a:xfrm>
              <a:off x="5181600" y="2810530"/>
              <a:ext cx="2895600" cy="480131"/>
            </a:xfrm>
            <a:prstGeom prst="rect">
              <a:avLst/>
            </a:prstGeom>
            <a:noFill/>
            <a:ln w="9525">
              <a:noFill/>
              <a:miter lim="800000"/>
              <a:headEnd/>
              <a:tailEnd/>
            </a:ln>
          </p:spPr>
          <p:txBody>
            <a:bodyPr>
              <a:spAutoFit/>
            </a:bodyPr>
            <a:lstStyle/>
            <a:p>
              <a:pPr algn="ctr">
                <a:lnSpc>
                  <a:spcPct val="90000"/>
                </a:lnSpc>
                <a:spcBef>
                  <a:spcPct val="50000"/>
                </a:spcBef>
              </a:pPr>
              <a:r>
                <a:rPr lang="en-US" sz="2800">
                  <a:solidFill>
                    <a:srgbClr val="006600"/>
                  </a:solidFill>
                  <a:latin typeface="Arial Rounded MT Bold" pitchFamily="34" charset="0"/>
                </a:rPr>
                <a:t>Manufacturing</a:t>
              </a:r>
            </a:p>
          </p:txBody>
        </p:sp>
        <p:sp>
          <p:nvSpPr>
            <p:cNvPr id="10247" name="TextBox 8"/>
            <p:cNvSpPr txBox="1">
              <a:spLocks noChangeArrowheads="1"/>
            </p:cNvSpPr>
            <p:nvPr/>
          </p:nvSpPr>
          <p:spPr bwMode="auto">
            <a:xfrm>
              <a:off x="1390650" y="3676650"/>
              <a:ext cx="2133600" cy="480131"/>
            </a:xfrm>
            <a:prstGeom prst="rect">
              <a:avLst/>
            </a:prstGeom>
            <a:noFill/>
            <a:ln w="9525">
              <a:noFill/>
              <a:miter lim="800000"/>
              <a:headEnd/>
              <a:tailEnd/>
            </a:ln>
          </p:spPr>
          <p:txBody>
            <a:bodyPr>
              <a:spAutoFit/>
            </a:bodyPr>
            <a:lstStyle/>
            <a:p>
              <a:pPr algn="ctr">
                <a:lnSpc>
                  <a:spcPct val="90000"/>
                </a:lnSpc>
                <a:spcBef>
                  <a:spcPct val="50000"/>
                </a:spcBef>
              </a:pPr>
              <a:r>
                <a:rPr lang="en-US" sz="2800">
                  <a:solidFill>
                    <a:srgbClr val="006600"/>
                  </a:solidFill>
                  <a:latin typeface="Arial Rounded MT Bold" pitchFamily="34" charset="0"/>
                </a:rPr>
                <a:t>Recycle</a:t>
              </a:r>
            </a:p>
          </p:txBody>
        </p:sp>
        <p:sp>
          <p:nvSpPr>
            <p:cNvPr id="10248" name="TextBox 10"/>
            <p:cNvSpPr txBox="1">
              <a:spLocks noChangeArrowheads="1"/>
            </p:cNvSpPr>
            <p:nvPr/>
          </p:nvSpPr>
          <p:spPr bwMode="auto">
            <a:xfrm>
              <a:off x="5200650" y="4762500"/>
              <a:ext cx="2895600" cy="480131"/>
            </a:xfrm>
            <a:prstGeom prst="rect">
              <a:avLst/>
            </a:prstGeom>
            <a:noFill/>
            <a:ln w="9525">
              <a:noFill/>
              <a:miter lim="800000"/>
              <a:headEnd/>
              <a:tailEnd/>
            </a:ln>
          </p:spPr>
          <p:txBody>
            <a:bodyPr>
              <a:spAutoFit/>
            </a:bodyPr>
            <a:lstStyle/>
            <a:p>
              <a:pPr algn="ctr">
                <a:lnSpc>
                  <a:spcPct val="90000"/>
                </a:lnSpc>
                <a:spcBef>
                  <a:spcPct val="50000"/>
                </a:spcBef>
              </a:pPr>
              <a:r>
                <a:rPr lang="en-US" sz="2800">
                  <a:solidFill>
                    <a:srgbClr val="006600"/>
                  </a:solidFill>
                  <a:latin typeface="Arial Rounded MT Bold" pitchFamily="34" charset="0"/>
                </a:rPr>
                <a:t>Packaging</a:t>
              </a:r>
            </a:p>
          </p:txBody>
        </p:sp>
        <p:sp>
          <p:nvSpPr>
            <p:cNvPr id="10249" name="TextBox 12"/>
            <p:cNvSpPr txBox="1">
              <a:spLocks noChangeArrowheads="1"/>
            </p:cNvSpPr>
            <p:nvPr/>
          </p:nvSpPr>
          <p:spPr bwMode="auto">
            <a:xfrm>
              <a:off x="2457450" y="4819650"/>
              <a:ext cx="2133600" cy="480131"/>
            </a:xfrm>
            <a:prstGeom prst="rect">
              <a:avLst/>
            </a:prstGeom>
            <a:noFill/>
            <a:ln w="9525">
              <a:noFill/>
              <a:miter lim="800000"/>
              <a:headEnd/>
              <a:tailEnd/>
            </a:ln>
          </p:spPr>
          <p:txBody>
            <a:bodyPr>
              <a:spAutoFit/>
            </a:bodyPr>
            <a:lstStyle/>
            <a:p>
              <a:pPr algn="ctr">
                <a:lnSpc>
                  <a:spcPct val="90000"/>
                </a:lnSpc>
                <a:spcBef>
                  <a:spcPct val="50000"/>
                </a:spcBef>
              </a:pPr>
              <a:r>
                <a:rPr lang="en-US" sz="2800">
                  <a:solidFill>
                    <a:srgbClr val="006600"/>
                  </a:solidFill>
                  <a:latin typeface="Arial Rounded MT Bold" pitchFamily="34" charset="0"/>
                </a:rPr>
                <a:t>Use</a:t>
              </a:r>
            </a:p>
          </p:txBody>
        </p:sp>
      </p:gr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3075"/>
            <a:ext cx="8458200" cy="457200"/>
          </a:xfrm>
        </p:spPr>
        <p:txBody>
          <a:bodyPr rtlCol="0">
            <a:normAutofit fontScale="90000"/>
          </a:bodyPr>
          <a:lstStyle/>
          <a:p>
            <a:pPr fontAlgn="auto">
              <a:spcAft>
                <a:spcPts val="0"/>
              </a:spcAft>
              <a:defRPr/>
            </a:pPr>
            <a:r>
              <a:rPr lang="en-US" dirty="0" smtClean="0"/>
              <a:t>SolidWorks </a:t>
            </a:r>
            <a:r>
              <a:rPr lang="en-US" dirty="0" err="1" smtClean="0"/>
              <a:t>SustainabilityXpress</a:t>
            </a:r>
            <a:r>
              <a:rPr lang="en-US" dirty="0" smtClean="0"/>
              <a:t> </a:t>
            </a:r>
            <a:r>
              <a:rPr lang="en-US" dirty="0" smtClean="0"/>
              <a:t>measures</a:t>
            </a:r>
            <a:br>
              <a:rPr lang="en-US" dirty="0" smtClean="0"/>
            </a:br>
            <a:r>
              <a:rPr lang="en-US" dirty="0" smtClean="0"/>
              <a:t>Environmental Impacts</a:t>
            </a:r>
            <a:endParaRPr lang="en-US" dirty="0"/>
          </a:p>
        </p:txBody>
      </p:sp>
      <p:sp>
        <p:nvSpPr>
          <p:cNvPr id="5" name="Content Placeholder 2"/>
          <p:cNvSpPr>
            <a:spLocks noGrp="1"/>
          </p:cNvSpPr>
          <p:nvPr>
            <p:ph idx="1"/>
          </p:nvPr>
        </p:nvSpPr>
        <p:spPr>
          <a:xfrm>
            <a:off x="722313" y="1538288"/>
            <a:ext cx="4840287" cy="1614487"/>
          </a:xfrm>
        </p:spPr>
        <p:txBody>
          <a:bodyPr rtlCol="0">
            <a:normAutofit fontScale="25000" lnSpcReduction="20000"/>
          </a:bodyPr>
          <a:lstStyle/>
          <a:p>
            <a:pPr fontAlgn="auto">
              <a:spcAft>
                <a:spcPts val="0"/>
              </a:spcAft>
              <a:defRPr/>
            </a:pPr>
            <a:r>
              <a:rPr lang="en-US" sz="11200" kern="1200" dirty="0" smtClean="0">
                <a:solidFill>
                  <a:srgbClr val="006600"/>
                </a:solidFill>
                <a:latin typeface="Arial Rounded MT Bold" pitchFamily="34" charset="0"/>
              </a:rPr>
              <a:t>Carbon</a:t>
            </a:r>
            <a:r>
              <a:rPr lang="en-US" sz="11200" dirty="0" smtClean="0"/>
              <a:t> </a:t>
            </a:r>
            <a:r>
              <a:rPr lang="en-US" sz="11200" kern="1200" dirty="0" smtClean="0">
                <a:solidFill>
                  <a:srgbClr val="006600"/>
                </a:solidFill>
                <a:latin typeface="Arial Rounded MT Bold" pitchFamily="34" charset="0"/>
              </a:rPr>
              <a:t>Footprint</a:t>
            </a:r>
          </a:p>
          <a:p>
            <a:pPr fontAlgn="auto">
              <a:spcAft>
                <a:spcPts val="0"/>
              </a:spcAft>
              <a:defRPr/>
            </a:pPr>
            <a:r>
              <a:rPr lang="en-US" sz="11200" kern="1200" dirty="0" smtClean="0">
                <a:solidFill>
                  <a:srgbClr val="006600"/>
                </a:solidFill>
                <a:latin typeface="Arial Rounded MT Bold" pitchFamily="34" charset="0"/>
              </a:rPr>
              <a:t>Energy</a:t>
            </a:r>
            <a:r>
              <a:rPr lang="en-US" sz="11200" dirty="0" smtClean="0"/>
              <a:t> </a:t>
            </a:r>
            <a:r>
              <a:rPr lang="en-US" sz="11200" kern="1200" dirty="0" smtClean="0">
                <a:solidFill>
                  <a:srgbClr val="006600"/>
                </a:solidFill>
                <a:latin typeface="Arial Rounded MT Bold" pitchFamily="34" charset="0"/>
              </a:rPr>
              <a:t>Consumed</a:t>
            </a:r>
          </a:p>
          <a:p>
            <a:pPr fontAlgn="auto">
              <a:spcAft>
                <a:spcPts val="0"/>
              </a:spcAft>
              <a:defRPr/>
            </a:pPr>
            <a:r>
              <a:rPr lang="en-US" sz="11200" kern="1200" dirty="0" smtClean="0">
                <a:solidFill>
                  <a:srgbClr val="006600"/>
                </a:solidFill>
                <a:latin typeface="Arial Rounded MT Bold" pitchFamily="34" charset="0"/>
              </a:rPr>
              <a:t>Air</a:t>
            </a:r>
            <a:r>
              <a:rPr lang="en-US" sz="11200" dirty="0" smtClean="0"/>
              <a:t> </a:t>
            </a:r>
            <a:r>
              <a:rPr lang="en-US" sz="11200" kern="1200" dirty="0" smtClean="0">
                <a:solidFill>
                  <a:srgbClr val="006600"/>
                </a:solidFill>
                <a:latin typeface="Arial Rounded MT Bold" pitchFamily="34" charset="0"/>
              </a:rPr>
              <a:t>Acidification</a:t>
            </a:r>
          </a:p>
          <a:p>
            <a:pPr fontAlgn="auto">
              <a:spcAft>
                <a:spcPts val="0"/>
              </a:spcAft>
              <a:defRPr/>
            </a:pPr>
            <a:r>
              <a:rPr lang="en-US" sz="11200" kern="1200" dirty="0" smtClean="0">
                <a:solidFill>
                  <a:srgbClr val="006600"/>
                </a:solidFill>
                <a:latin typeface="Arial Rounded MT Bold" pitchFamily="34" charset="0"/>
              </a:rPr>
              <a:t>Water</a:t>
            </a:r>
            <a:r>
              <a:rPr lang="en-US" sz="11200" dirty="0" smtClean="0"/>
              <a:t> </a:t>
            </a:r>
            <a:r>
              <a:rPr lang="en-US" sz="11200" kern="1200" dirty="0" smtClean="0">
                <a:solidFill>
                  <a:srgbClr val="006600"/>
                </a:solidFill>
                <a:latin typeface="Arial Rounded MT Bold" pitchFamily="34" charset="0"/>
              </a:rPr>
              <a:t>Eutrophication</a:t>
            </a:r>
          </a:p>
          <a:p>
            <a:pPr fontAlgn="auto">
              <a:spcAft>
                <a:spcPts val="0"/>
              </a:spcAft>
              <a:defRPr/>
            </a:pPr>
            <a:endParaRPr lang="en-US" sz="11200" kern="1200" dirty="0">
              <a:solidFill>
                <a:srgbClr val="006600"/>
              </a:solidFill>
              <a:latin typeface="Arial Rounded MT Bold" pitchFamily="34" charset="0"/>
            </a:endParaRPr>
          </a:p>
        </p:txBody>
      </p:sp>
      <p:pic>
        <p:nvPicPr>
          <p:cNvPr id="11268" name="Picture 5"/>
          <p:cNvPicPr>
            <a:picLocks noChangeAspect="1"/>
          </p:cNvPicPr>
          <p:nvPr/>
        </p:nvPicPr>
        <p:blipFill>
          <a:blip r:embed="rId3" cstate="print"/>
          <a:srcRect/>
          <a:stretch>
            <a:fillRect/>
          </a:stretch>
        </p:blipFill>
        <p:spPr bwMode="auto">
          <a:xfrm>
            <a:off x="5219700" y="1600200"/>
            <a:ext cx="3546475" cy="1851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3525"/>
            <a:ext cx="8458200" cy="457200"/>
          </a:xfrm>
        </p:spPr>
        <p:txBody>
          <a:bodyPr rtlCol="0">
            <a:normAutofit fontScale="90000"/>
          </a:bodyPr>
          <a:lstStyle/>
          <a:p>
            <a:pPr fontAlgn="auto">
              <a:spcAft>
                <a:spcPts val="0"/>
              </a:spcAft>
              <a:defRPr/>
            </a:pPr>
            <a:r>
              <a:rPr lang="en-US" dirty="0" smtClean="0"/>
              <a:t>SolidWorks </a:t>
            </a:r>
            <a:r>
              <a:rPr lang="en-US" dirty="0" err="1" smtClean="0"/>
              <a:t>SustainabilityXpress</a:t>
            </a:r>
            <a:endParaRPr lang="en-US" dirty="0"/>
          </a:p>
        </p:txBody>
      </p:sp>
      <p:pic>
        <p:nvPicPr>
          <p:cNvPr id="12291" name="Picture 5"/>
          <p:cNvPicPr>
            <a:picLocks noChangeAspect="1"/>
          </p:cNvPicPr>
          <p:nvPr/>
        </p:nvPicPr>
        <p:blipFill>
          <a:blip r:embed="rId3" cstate="print"/>
          <a:srcRect/>
          <a:stretch>
            <a:fillRect/>
          </a:stretch>
        </p:blipFill>
        <p:spPr bwMode="auto">
          <a:xfrm>
            <a:off x="1008063" y="1003300"/>
            <a:ext cx="6934200" cy="5548313"/>
          </a:xfrm>
          <a:prstGeom prst="rect">
            <a:avLst/>
          </a:prstGeom>
          <a:noFill/>
          <a:ln w="9525">
            <a:noFill/>
            <a:miter lim="800000"/>
            <a:headEnd/>
            <a:tailEnd/>
          </a:ln>
        </p:spPr>
      </p:pic>
      <p:sp>
        <p:nvSpPr>
          <p:cNvPr id="4" name="Content Placeholder 2"/>
          <p:cNvSpPr>
            <a:spLocks noGrp="1"/>
          </p:cNvSpPr>
          <p:nvPr>
            <p:ph idx="1"/>
          </p:nvPr>
        </p:nvSpPr>
        <p:spPr>
          <a:xfrm>
            <a:off x="350838" y="4572000"/>
            <a:ext cx="3059112" cy="1800225"/>
          </a:xfrm>
          <a:solidFill>
            <a:srgbClr val="92D050"/>
          </a:solidFill>
          <a:ln>
            <a:solidFill>
              <a:schemeClr val="accent1"/>
            </a:solidFill>
          </a:ln>
        </p:spPr>
        <p:txBody>
          <a:bodyPr rtlCol="0">
            <a:normAutofit fontScale="92500" lnSpcReduction="20000"/>
          </a:bodyPr>
          <a:lstStyle/>
          <a:p>
            <a:pPr fontAlgn="auto">
              <a:spcAft>
                <a:spcPts val="0"/>
              </a:spcAft>
              <a:buFontTx/>
              <a:buNone/>
              <a:defRPr/>
            </a:pPr>
            <a:r>
              <a:rPr lang="en-US" sz="2000" dirty="0" smtClean="0"/>
              <a:t>Environmental Impacts</a:t>
            </a:r>
          </a:p>
          <a:p>
            <a:pPr fontAlgn="auto">
              <a:spcAft>
                <a:spcPts val="0"/>
              </a:spcAft>
              <a:defRPr/>
            </a:pPr>
            <a:r>
              <a:rPr lang="en-US" sz="2000" dirty="0" smtClean="0"/>
              <a:t>Carbon Footprint</a:t>
            </a:r>
          </a:p>
          <a:p>
            <a:pPr fontAlgn="auto">
              <a:spcAft>
                <a:spcPts val="0"/>
              </a:spcAft>
              <a:defRPr/>
            </a:pPr>
            <a:r>
              <a:rPr lang="en-US" sz="2000" dirty="0" smtClean="0"/>
              <a:t>Energy Consumed</a:t>
            </a:r>
          </a:p>
          <a:p>
            <a:pPr fontAlgn="auto">
              <a:spcAft>
                <a:spcPts val="0"/>
              </a:spcAft>
              <a:defRPr/>
            </a:pPr>
            <a:r>
              <a:rPr lang="en-US" sz="2000" dirty="0" smtClean="0"/>
              <a:t>Air Acidification</a:t>
            </a:r>
          </a:p>
          <a:p>
            <a:pPr fontAlgn="auto">
              <a:spcAft>
                <a:spcPts val="0"/>
              </a:spcAft>
              <a:defRPr/>
            </a:pPr>
            <a:r>
              <a:rPr lang="en-US" sz="2000" dirty="0" smtClean="0"/>
              <a:t>Water Eutrophication</a:t>
            </a:r>
          </a:p>
          <a:p>
            <a:pPr fontAlgn="auto">
              <a:spcAft>
                <a:spcPts val="0"/>
              </a:spcAft>
              <a:defRPr/>
            </a:pPr>
            <a:endParaRPr lang="en-US" sz="20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0137"/>
            <a:ext cx="8458200" cy="457200"/>
          </a:xfrm>
        </p:spPr>
        <p:txBody>
          <a:bodyPr rtlCol="0">
            <a:normAutofit fontScale="90000"/>
          </a:bodyPr>
          <a:lstStyle/>
          <a:p>
            <a:pPr fontAlgn="auto">
              <a:spcAft>
                <a:spcPts val="0"/>
              </a:spcAft>
              <a:defRPr/>
            </a:pPr>
            <a:r>
              <a:rPr lang="en-US" dirty="0" smtClean="0"/>
              <a:t>Why SolidWorks </a:t>
            </a:r>
            <a:r>
              <a:rPr lang="en-US" dirty="0" err="1" smtClean="0"/>
              <a:t>SustainabilityExpress</a:t>
            </a:r>
            <a:r>
              <a:rPr lang="en-US" dirty="0" smtClean="0"/>
              <a:t> </a:t>
            </a:r>
            <a:r>
              <a:rPr lang="en-US" dirty="0" smtClean="0"/>
              <a:t>in the classroom?</a:t>
            </a:r>
            <a:endParaRPr lang="en-US" dirty="0"/>
          </a:p>
        </p:txBody>
      </p:sp>
      <p:sp>
        <p:nvSpPr>
          <p:cNvPr id="13315" name="Content Placeholder 2"/>
          <p:cNvSpPr>
            <a:spLocks noGrp="1"/>
          </p:cNvSpPr>
          <p:nvPr>
            <p:ph idx="1"/>
          </p:nvPr>
        </p:nvSpPr>
        <p:spPr>
          <a:xfrm>
            <a:off x="687388" y="1447800"/>
            <a:ext cx="8229600" cy="5410200"/>
          </a:xfrm>
        </p:spPr>
        <p:txBody>
          <a:bodyPr/>
          <a:lstStyle/>
          <a:p>
            <a:endParaRPr lang="en-US" smtClean="0">
              <a:latin typeface="Arial" charset="0"/>
              <a:cs typeface="Arial" charset="0"/>
            </a:endParaRPr>
          </a:p>
          <a:p>
            <a:pPr>
              <a:buFontTx/>
              <a:buNone/>
            </a:pPr>
            <a:endParaRPr lang="en-US" smtClean="0">
              <a:latin typeface="Arial" charset="0"/>
              <a:cs typeface="Arial" charset="0"/>
            </a:endParaRPr>
          </a:p>
          <a:p>
            <a:pPr>
              <a:buFontTx/>
              <a:buNone/>
            </a:pPr>
            <a:endParaRPr lang="en-US" smtClean="0">
              <a:latin typeface="Arial" charset="0"/>
              <a:cs typeface="Arial" charset="0"/>
            </a:endParaRPr>
          </a:p>
          <a:p>
            <a:pPr>
              <a:buFontTx/>
              <a:buNone/>
            </a:pPr>
            <a:endParaRPr lang="en-US" smtClean="0">
              <a:latin typeface="Arial" charset="0"/>
              <a:cs typeface="Arial" charset="0"/>
            </a:endParaRPr>
          </a:p>
        </p:txBody>
      </p:sp>
      <p:pic>
        <p:nvPicPr>
          <p:cNvPr id="13316" name="Picture 2"/>
          <p:cNvPicPr>
            <a:picLocks noChangeAspect="1" noChangeArrowheads="1"/>
          </p:cNvPicPr>
          <p:nvPr/>
        </p:nvPicPr>
        <p:blipFill>
          <a:blip r:embed="rId3" cstate="print"/>
          <a:srcRect/>
          <a:stretch>
            <a:fillRect/>
          </a:stretch>
        </p:blipFill>
        <p:spPr bwMode="auto">
          <a:xfrm>
            <a:off x="1295400" y="1417638"/>
            <a:ext cx="6742113" cy="50212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1476"/>
            <a:ext cx="8458200" cy="457200"/>
          </a:xfrm>
        </p:spPr>
        <p:txBody>
          <a:bodyPr rtlCol="0">
            <a:normAutofit fontScale="90000"/>
          </a:bodyPr>
          <a:lstStyle/>
          <a:p>
            <a:pPr fontAlgn="auto">
              <a:spcAft>
                <a:spcPts val="0"/>
              </a:spcAft>
              <a:defRPr/>
            </a:pPr>
            <a:r>
              <a:rPr lang="en-US" dirty="0" smtClean="0"/>
              <a:t>Why SolidWorks </a:t>
            </a:r>
            <a:r>
              <a:rPr lang="en-US" dirty="0" err="1" smtClean="0"/>
              <a:t>SustainabilityXPress</a:t>
            </a:r>
            <a:r>
              <a:rPr lang="en-US" dirty="0" smtClean="0"/>
              <a:t> </a:t>
            </a:r>
            <a:r>
              <a:rPr lang="en-US" dirty="0" smtClean="0"/>
              <a:t>in the classroom?</a:t>
            </a:r>
            <a:endParaRPr lang="en-US" dirty="0"/>
          </a:p>
        </p:txBody>
      </p:sp>
      <p:sp>
        <p:nvSpPr>
          <p:cNvPr id="9219" name="Content Placeholder 2"/>
          <p:cNvSpPr>
            <a:spLocks noGrp="1"/>
          </p:cNvSpPr>
          <p:nvPr>
            <p:ph idx="1"/>
          </p:nvPr>
        </p:nvSpPr>
        <p:spPr>
          <a:xfrm>
            <a:off x="687388" y="1447800"/>
            <a:ext cx="8229600" cy="5410200"/>
          </a:xfrm>
        </p:spPr>
        <p:txBody>
          <a:bodyPr/>
          <a:lstStyle/>
          <a:p>
            <a:pPr>
              <a:defRPr/>
            </a:pPr>
            <a:r>
              <a:rPr lang="en-US" sz="2800" kern="1200" dirty="0" smtClean="0">
                <a:solidFill>
                  <a:srgbClr val="006600"/>
                </a:solidFill>
                <a:latin typeface="Arial Rounded MT Bold" pitchFamily="34" charset="0"/>
              </a:rPr>
              <a:t>Students</a:t>
            </a:r>
            <a:r>
              <a:rPr lang="en-US" dirty="0" smtClean="0">
                <a:solidFill>
                  <a:srgbClr val="74B31F"/>
                </a:solidFill>
                <a:latin typeface="Arial" charset="0"/>
                <a:cs typeface="Arial" charset="0"/>
              </a:rPr>
              <a:t> </a:t>
            </a:r>
            <a:r>
              <a:rPr lang="en-US" sz="2800" kern="1200" dirty="0" smtClean="0">
                <a:solidFill>
                  <a:srgbClr val="006600"/>
                </a:solidFill>
                <a:latin typeface="Arial Rounded MT Bold" pitchFamily="34" charset="0"/>
              </a:rPr>
              <a:t>need</a:t>
            </a:r>
            <a:r>
              <a:rPr lang="en-US" dirty="0" smtClean="0">
                <a:latin typeface="Arial" charset="0"/>
                <a:cs typeface="Arial" charset="0"/>
              </a:rPr>
              <a:t> to learn, understand, improve, and communicate the environmental impact of their design</a:t>
            </a:r>
          </a:p>
          <a:p>
            <a:pPr>
              <a:defRPr/>
            </a:pPr>
            <a:r>
              <a:rPr lang="en-US" sz="2800" kern="1200" dirty="0" smtClean="0">
                <a:solidFill>
                  <a:srgbClr val="006600"/>
                </a:solidFill>
                <a:latin typeface="Arial Rounded MT Bold" pitchFamily="34" charset="0"/>
              </a:rPr>
              <a:t>Educators</a:t>
            </a:r>
            <a:r>
              <a:rPr lang="en-US" dirty="0" smtClean="0">
                <a:solidFill>
                  <a:srgbClr val="74B31F"/>
                </a:solidFill>
                <a:latin typeface="Arial" charset="0"/>
                <a:cs typeface="Arial" charset="0"/>
              </a:rPr>
              <a:t> </a:t>
            </a:r>
            <a:r>
              <a:rPr lang="en-US" sz="2800" kern="1200" dirty="0" smtClean="0">
                <a:solidFill>
                  <a:srgbClr val="006600"/>
                </a:solidFill>
                <a:latin typeface="Arial Rounded MT Bold" pitchFamily="34" charset="0"/>
              </a:rPr>
              <a:t>can</a:t>
            </a:r>
            <a:r>
              <a:rPr lang="en-US" dirty="0" smtClean="0">
                <a:solidFill>
                  <a:srgbClr val="74B31F"/>
                </a:solidFill>
                <a:latin typeface="Arial" charset="0"/>
                <a:cs typeface="Arial" charset="0"/>
              </a:rPr>
              <a:t> </a:t>
            </a:r>
            <a:r>
              <a:rPr lang="en-US" dirty="0" smtClean="0">
                <a:latin typeface="Arial" charset="0"/>
                <a:cs typeface="Arial" charset="0"/>
              </a:rPr>
              <a:t>provide insights on how choices in material and manufacturing processes affect the environment. </a:t>
            </a:r>
          </a:p>
          <a:p>
            <a:pPr>
              <a:defRPr/>
            </a:pPr>
            <a:r>
              <a:rPr lang="en-US" sz="2800" kern="1200" dirty="0" smtClean="0">
                <a:solidFill>
                  <a:srgbClr val="006600"/>
                </a:solidFill>
                <a:latin typeface="Arial Rounded MT Bold" pitchFamily="34" charset="0"/>
              </a:rPr>
              <a:t>Instruction</a:t>
            </a:r>
            <a:r>
              <a:rPr lang="en-US" dirty="0" smtClean="0">
                <a:latin typeface="Arial" charset="0"/>
                <a:cs typeface="Arial" charset="0"/>
              </a:rPr>
              <a:t> </a:t>
            </a:r>
            <a:r>
              <a:rPr lang="en-US" sz="2800" kern="1200" dirty="0" smtClean="0">
                <a:solidFill>
                  <a:srgbClr val="006600"/>
                </a:solidFill>
                <a:latin typeface="Arial Rounded MT Bold" pitchFamily="34" charset="0"/>
              </a:rPr>
              <a:t>combines</a:t>
            </a:r>
            <a:r>
              <a:rPr lang="en-US" dirty="0" smtClean="0">
                <a:latin typeface="Arial" charset="0"/>
                <a:cs typeface="Arial" charset="0"/>
              </a:rPr>
              <a:t> design and technology with the social, environmental, and economic conditions</a:t>
            </a:r>
          </a:p>
          <a:p>
            <a:pPr>
              <a:defRPr/>
            </a:pPr>
            <a:endParaRPr lang="en-US" dirty="0" smtClean="0">
              <a:latin typeface="Arial" charset="0"/>
              <a:cs typeface="Arial" charset="0"/>
            </a:endParaRPr>
          </a:p>
          <a:p>
            <a:pPr>
              <a:buFontTx/>
              <a:buNone/>
              <a:defRPr/>
            </a:pPr>
            <a:endParaRPr lang="en-US" dirty="0" smtClean="0">
              <a:latin typeface="Arial" charset="0"/>
              <a:cs typeface="Arial" charset="0"/>
            </a:endParaRPr>
          </a:p>
          <a:p>
            <a:pPr>
              <a:buFontTx/>
              <a:buNone/>
              <a:defRPr/>
            </a:pPr>
            <a:endParaRPr lang="en-US" dirty="0" smtClean="0">
              <a:latin typeface="Arial" charset="0"/>
              <a:cs typeface="Arial" charset="0"/>
            </a:endParaRPr>
          </a:p>
          <a:p>
            <a:pPr>
              <a:buFontTx/>
              <a:buNone/>
              <a:defRPr/>
            </a:pPr>
            <a:endParaRPr lang="en-US"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3525"/>
            <a:ext cx="8458200" cy="457200"/>
          </a:xfrm>
        </p:spPr>
        <p:txBody>
          <a:bodyPr rtlCol="0">
            <a:normAutofit fontScale="90000"/>
          </a:bodyPr>
          <a:lstStyle/>
          <a:p>
            <a:pPr fontAlgn="auto">
              <a:spcAft>
                <a:spcPts val="0"/>
              </a:spcAft>
              <a:defRPr/>
            </a:pPr>
            <a:r>
              <a:rPr lang="en-US" dirty="0" err="1" smtClean="0"/>
              <a:t>SolidWorks</a:t>
            </a:r>
            <a:r>
              <a:rPr lang="en-US" dirty="0" smtClean="0"/>
              <a:t> </a:t>
            </a:r>
            <a:r>
              <a:rPr lang="en-US" dirty="0" err="1" smtClean="0"/>
              <a:t>SustainabilityXpress</a:t>
            </a:r>
            <a:endParaRPr lang="en-US" dirty="0"/>
          </a:p>
        </p:txBody>
      </p:sp>
      <p:sp>
        <p:nvSpPr>
          <p:cNvPr id="15363" name="TextBox 5"/>
          <p:cNvSpPr txBox="1">
            <a:spLocks noChangeArrowheads="1"/>
          </p:cNvSpPr>
          <p:nvPr/>
        </p:nvSpPr>
        <p:spPr bwMode="auto">
          <a:xfrm>
            <a:off x="2371725" y="1328738"/>
            <a:ext cx="4265613" cy="341312"/>
          </a:xfrm>
          <a:prstGeom prst="rect">
            <a:avLst/>
          </a:prstGeom>
          <a:noFill/>
          <a:ln w="9525">
            <a:noFill/>
            <a:miter lim="800000"/>
            <a:headEnd/>
            <a:tailEnd/>
          </a:ln>
        </p:spPr>
        <p:txBody>
          <a:bodyPr wrap="none">
            <a:spAutoFit/>
          </a:bodyPr>
          <a:lstStyle/>
          <a:p>
            <a:pPr algn="ctr">
              <a:lnSpc>
                <a:spcPct val="90000"/>
              </a:lnSpc>
              <a:spcBef>
                <a:spcPct val="50000"/>
              </a:spcBef>
            </a:pPr>
            <a:r>
              <a:rPr lang="en-US"/>
              <a:t>Go to: </a:t>
            </a:r>
            <a:r>
              <a:rPr lang="en-US">
                <a:hlinkClick r:id="rId2"/>
              </a:rPr>
              <a:t>http://labs.SolidWorks.com</a:t>
            </a:r>
            <a:r>
              <a:rPr lang="en-US"/>
              <a:t> </a:t>
            </a:r>
          </a:p>
        </p:txBody>
      </p:sp>
      <p:pic>
        <p:nvPicPr>
          <p:cNvPr id="15364" name="Picture 5"/>
          <p:cNvPicPr>
            <a:picLocks noGrp="1" noChangeAspect="1" noChangeArrowheads="1"/>
          </p:cNvPicPr>
          <p:nvPr>
            <p:ph idx="1"/>
          </p:nvPr>
        </p:nvPicPr>
        <p:blipFill>
          <a:blip r:embed="rId3" cstate="print"/>
          <a:srcRect/>
          <a:stretch>
            <a:fillRect/>
          </a:stretch>
        </p:blipFill>
        <p:spPr>
          <a:xfrm>
            <a:off x="2006600" y="2033588"/>
            <a:ext cx="5292725" cy="4238625"/>
          </a:xfrm>
          <a:noFill/>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olidworks Corporate PPT Template">
  <a:themeElements>
    <a:clrScheme name="Solidworks Corporate PPT Template 1">
      <a:dk1>
        <a:srgbClr val="000000"/>
      </a:dk1>
      <a:lt1>
        <a:srgbClr val="FFFFFF"/>
      </a:lt1>
      <a:dk2>
        <a:srgbClr val="FFFFFF"/>
      </a:dk2>
      <a:lt2>
        <a:srgbClr val="969696"/>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fontScheme name="Solidworks Corporate PPT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olidworks Corporate PPT Template 1">
        <a:dk1>
          <a:srgbClr val="000000"/>
        </a:dk1>
        <a:lt1>
          <a:srgbClr val="FFFFFF"/>
        </a:lt1>
        <a:dk2>
          <a:srgbClr val="FFFFFF"/>
        </a:dk2>
        <a:lt2>
          <a:srgbClr val="969696"/>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T-template-master">
  <a:themeElements>
    <a:clrScheme name="1_PPT-template-master 3">
      <a:dk1>
        <a:srgbClr val="000000"/>
      </a:dk1>
      <a:lt1>
        <a:srgbClr val="FFFFFF"/>
      </a:lt1>
      <a:dk2>
        <a:srgbClr val="FFFFFF"/>
      </a:dk2>
      <a:lt2>
        <a:srgbClr val="969696"/>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fontScheme name="1_PPT-template-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PPT-template-master 1">
        <a:dk1>
          <a:srgbClr val="000000"/>
        </a:dk1>
        <a:lt1>
          <a:srgbClr val="FFFFFF"/>
        </a:lt1>
        <a:dk2>
          <a:srgbClr val="FFFFFF"/>
        </a:dk2>
        <a:lt2>
          <a:srgbClr val="BABABA"/>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
      <a:clrScheme name="1_PPT-template-master 2">
        <a:dk1>
          <a:srgbClr val="000000"/>
        </a:dk1>
        <a:lt1>
          <a:srgbClr val="FFFFFF"/>
        </a:lt1>
        <a:dk2>
          <a:srgbClr val="FFFFFF"/>
        </a:dk2>
        <a:lt2>
          <a:srgbClr val="A1A1A1"/>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
      <a:clrScheme name="1_PPT-template-master 3">
        <a:dk1>
          <a:srgbClr val="000000"/>
        </a:dk1>
        <a:lt1>
          <a:srgbClr val="FFFFFF"/>
        </a:lt1>
        <a:dk2>
          <a:srgbClr val="FFFFFF"/>
        </a:dk2>
        <a:lt2>
          <a:srgbClr val="969696"/>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template-master">
  <a:themeElements>
    <a:clrScheme name="2_PPT-template-master 3">
      <a:dk1>
        <a:srgbClr val="000000"/>
      </a:dk1>
      <a:lt1>
        <a:srgbClr val="FFFFFF"/>
      </a:lt1>
      <a:dk2>
        <a:srgbClr val="FFFFFF"/>
      </a:dk2>
      <a:lt2>
        <a:srgbClr val="969696"/>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fontScheme name="2_PPT-template-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PPT-template-master 1">
        <a:dk1>
          <a:srgbClr val="000000"/>
        </a:dk1>
        <a:lt1>
          <a:srgbClr val="FFFFFF"/>
        </a:lt1>
        <a:dk2>
          <a:srgbClr val="FFFFFF"/>
        </a:dk2>
        <a:lt2>
          <a:srgbClr val="BABABA"/>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
      <a:clrScheme name="2_PPT-template-master 2">
        <a:dk1>
          <a:srgbClr val="000000"/>
        </a:dk1>
        <a:lt1>
          <a:srgbClr val="FFFFFF"/>
        </a:lt1>
        <a:dk2>
          <a:srgbClr val="FFFFFF"/>
        </a:dk2>
        <a:lt2>
          <a:srgbClr val="A1A1A1"/>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
      <a:clrScheme name="2_PPT-template-master 3">
        <a:dk1>
          <a:srgbClr val="000000"/>
        </a:dk1>
        <a:lt1>
          <a:srgbClr val="FFFFFF"/>
        </a:lt1>
        <a:dk2>
          <a:srgbClr val="FFFFFF"/>
        </a:dk2>
        <a:lt2>
          <a:srgbClr val="969696"/>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a:themeElements>
    <a:clrScheme name="Divider 6">
      <a:dk1>
        <a:srgbClr val="000000"/>
      </a:dk1>
      <a:lt1>
        <a:srgbClr val="FFFFFF"/>
      </a:lt1>
      <a:dk2>
        <a:srgbClr val="FFFFFF"/>
      </a:dk2>
      <a:lt2>
        <a:srgbClr val="969696"/>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fontScheme name="Divid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ivider 1">
        <a:dk1>
          <a:srgbClr val="000000"/>
        </a:dk1>
        <a:lt1>
          <a:srgbClr val="FFFFFF"/>
        </a:lt1>
        <a:dk2>
          <a:srgbClr val="000066"/>
        </a:dk2>
        <a:lt2>
          <a:srgbClr val="D5DAE1"/>
        </a:lt2>
        <a:accent1>
          <a:srgbClr val="868D98"/>
        </a:accent1>
        <a:accent2>
          <a:srgbClr val="397BBD"/>
        </a:accent2>
        <a:accent3>
          <a:srgbClr val="FFFFFF"/>
        </a:accent3>
        <a:accent4>
          <a:srgbClr val="000000"/>
        </a:accent4>
        <a:accent5>
          <a:srgbClr val="C3C5CA"/>
        </a:accent5>
        <a:accent6>
          <a:srgbClr val="336FAB"/>
        </a:accent6>
        <a:hlink>
          <a:srgbClr val="D32027"/>
        </a:hlink>
        <a:folHlink>
          <a:srgbClr val="000066"/>
        </a:folHlink>
      </a:clrScheme>
      <a:clrMap bg1="lt1" tx1="dk1" bg2="lt2" tx2="dk2" accent1="accent1" accent2="accent2" accent3="accent3" accent4="accent4" accent5="accent5" accent6="accent6" hlink="hlink" folHlink="folHlink"/>
    </a:extraClrScheme>
    <a:extraClrScheme>
      <a:clrScheme name="Divider 2">
        <a:dk1>
          <a:srgbClr val="000000"/>
        </a:dk1>
        <a:lt1>
          <a:srgbClr val="FFFFFF"/>
        </a:lt1>
        <a:dk2>
          <a:srgbClr val="000066"/>
        </a:dk2>
        <a:lt2>
          <a:srgbClr val="D5DAE1"/>
        </a:lt2>
        <a:accent1>
          <a:srgbClr val="8E949E"/>
        </a:accent1>
        <a:accent2>
          <a:srgbClr val="397BBD"/>
        </a:accent2>
        <a:accent3>
          <a:srgbClr val="FFFFFF"/>
        </a:accent3>
        <a:accent4>
          <a:srgbClr val="000000"/>
        </a:accent4>
        <a:accent5>
          <a:srgbClr val="C6C8CC"/>
        </a:accent5>
        <a:accent6>
          <a:srgbClr val="336FAB"/>
        </a:accent6>
        <a:hlink>
          <a:srgbClr val="D32027"/>
        </a:hlink>
        <a:folHlink>
          <a:srgbClr val="000066"/>
        </a:folHlink>
      </a:clrScheme>
      <a:clrMap bg1="lt1" tx1="dk1" bg2="lt2" tx2="dk2" accent1="accent1" accent2="accent2" accent3="accent3" accent4="accent4" accent5="accent5" accent6="accent6" hlink="hlink" folHlink="folHlink"/>
    </a:extraClrScheme>
    <a:extraClrScheme>
      <a:clrScheme name="Divider 3">
        <a:dk1>
          <a:srgbClr val="000000"/>
        </a:dk1>
        <a:lt1>
          <a:srgbClr val="FFFFFF"/>
        </a:lt1>
        <a:dk2>
          <a:srgbClr val="000066"/>
        </a:dk2>
        <a:lt2>
          <a:srgbClr val="D5DAE1"/>
        </a:lt2>
        <a:accent1>
          <a:srgbClr val="8E949E"/>
        </a:accent1>
        <a:accent2>
          <a:srgbClr val="3675B4"/>
        </a:accent2>
        <a:accent3>
          <a:srgbClr val="FFFFFF"/>
        </a:accent3>
        <a:accent4>
          <a:srgbClr val="000000"/>
        </a:accent4>
        <a:accent5>
          <a:srgbClr val="C6C8CC"/>
        </a:accent5>
        <a:accent6>
          <a:srgbClr val="3069A3"/>
        </a:accent6>
        <a:hlink>
          <a:srgbClr val="D32027"/>
        </a:hlink>
        <a:folHlink>
          <a:srgbClr val="000066"/>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FFFF"/>
        </a:lt1>
        <a:dk2>
          <a:srgbClr val="FFFFFF"/>
        </a:dk2>
        <a:lt2>
          <a:srgbClr val="BABABA"/>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
      <a:clrScheme name="Divider 5">
        <a:dk1>
          <a:srgbClr val="000000"/>
        </a:dk1>
        <a:lt1>
          <a:srgbClr val="FFFFFF"/>
        </a:lt1>
        <a:dk2>
          <a:srgbClr val="FFFFFF"/>
        </a:dk2>
        <a:lt2>
          <a:srgbClr val="A1A1A1"/>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
      <a:clrScheme name="Divider 6">
        <a:dk1>
          <a:srgbClr val="000000"/>
        </a:dk1>
        <a:lt1>
          <a:srgbClr val="FFFFFF"/>
        </a:lt1>
        <a:dk2>
          <a:srgbClr val="FFFFFF"/>
        </a:dk2>
        <a:lt2>
          <a:srgbClr val="969696"/>
        </a:lt2>
        <a:accent1>
          <a:srgbClr val="056CB6"/>
        </a:accent1>
        <a:accent2>
          <a:srgbClr val="F89828"/>
        </a:accent2>
        <a:accent3>
          <a:srgbClr val="FFFFFF"/>
        </a:accent3>
        <a:accent4>
          <a:srgbClr val="000000"/>
        </a:accent4>
        <a:accent5>
          <a:srgbClr val="AABAD7"/>
        </a:accent5>
        <a:accent6>
          <a:srgbClr val="E18923"/>
        </a:accent6>
        <a:hlink>
          <a:srgbClr val="781D7E"/>
        </a:hlink>
        <a:folHlink>
          <a:srgbClr val="76AE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FF00FF"/>
      </a:dk2>
      <a:lt2>
        <a:srgbClr val="808080"/>
      </a:lt2>
      <a:accent1>
        <a:srgbClr val="BF0000"/>
      </a:accent1>
      <a:accent2>
        <a:srgbClr val="066AFF"/>
      </a:accent2>
      <a:accent3>
        <a:srgbClr val="FFFFFF"/>
      </a:accent3>
      <a:accent4>
        <a:srgbClr val="000000"/>
      </a:accent4>
      <a:accent5>
        <a:srgbClr val="DCAAAA"/>
      </a:accent5>
      <a:accent6>
        <a:srgbClr val="055FE7"/>
      </a:accent6>
      <a:hlink>
        <a:srgbClr val="00A100"/>
      </a:hlink>
      <a:folHlink>
        <a:srgbClr val="FFBA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TotalTime>
  <Words>683</Words>
  <Application>Microsoft Office PowerPoint</Application>
  <PresentationFormat>On-screen Show (4:3)</PresentationFormat>
  <Paragraphs>84</Paragraphs>
  <Slides>8</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Verdana</vt:lpstr>
      <vt:lpstr>Arial</vt:lpstr>
      <vt:lpstr>Wingdings</vt:lpstr>
      <vt:lpstr>Wingdings 3</vt:lpstr>
      <vt:lpstr>Arial Rounded MT Bold</vt:lpstr>
      <vt:lpstr>Solidworks Corporate PPT Template</vt:lpstr>
      <vt:lpstr>1_PPT-template-master</vt:lpstr>
      <vt:lpstr>2_PPT-template-master</vt:lpstr>
      <vt:lpstr>Divider</vt:lpstr>
      <vt:lpstr>SolidWorks SustainabilityXpress  Program Overview </vt:lpstr>
      <vt:lpstr>What is Sustainable Engineering?</vt:lpstr>
      <vt:lpstr>LCA – Life Cycle Assessment </vt:lpstr>
      <vt:lpstr>SolidWorks SustainabilityXpress measures Environmental Impacts</vt:lpstr>
      <vt:lpstr>SolidWorks SustainabilityXpress</vt:lpstr>
      <vt:lpstr>Why SolidWorks SustainabilityExpress in the classroom?</vt:lpstr>
      <vt:lpstr>Why SolidWorks SustainabilityXPress in the classroom?</vt:lpstr>
      <vt:lpstr>SolidWorks SustainabilityXpress</vt:lpstr>
    </vt:vector>
  </TitlesOfParts>
  <Company>cgi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Verdana 28pt</dc:title>
  <dc:creator>cbombard</dc:creator>
  <cp:lastModifiedBy>Audrey McDowell</cp:lastModifiedBy>
  <cp:revision>96</cp:revision>
  <cp:lastPrinted>2002-03-19T21:05:02Z</cp:lastPrinted>
  <dcterms:created xsi:type="dcterms:W3CDTF">2008-07-29T15:10:35Z</dcterms:created>
  <dcterms:modified xsi:type="dcterms:W3CDTF">2009-08-07T19:42:56Z</dcterms:modified>
</cp:coreProperties>
</file>